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4" r:id="rId2"/>
    <p:sldId id="260" r:id="rId3"/>
    <p:sldId id="275" r:id="rId4"/>
    <p:sldId id="271" r:id="rId5"/>
    <p:sldId id="273" r:id="rId6"/>
    <p:sldId id="277" r:id="rId7"/>
    <p:sldId id="265" r:id="rId8"/>
    <p:sldId id="268" r:id="rId9"/>
    <p:sldId id="276" r:id="rId10"/>
  </p:sldIdLst>
  <p:sldSz cx="9144000" cy="5715000" type="screen16x10"/>
  <p:notesSz cx="6797675" cy="9926638"/>
  <p:defaultTextStyle>
    <a:defPPr>
      <a:defRPr lang="de-DE"/>
    </a:defPPr>
    <a:lvl1pPr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07" autoAdjust="0"/>
  </p:normalViewPr>
  <p:slideViewPr>
    <p:cSldViewPr showGuides="1">
      <p:cViewPr varScale="1">
        <p:scale>
          <a:sx n="133" d="100"/>
          <a:sy n="133" d="100"/>
        </p:scale>
        <p:origin x="1020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2486E11C-92D2-4567-8275-A05F0FBC1F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21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CD357-A619-4C4F-B191-26749B7BB94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163" y="414338"/>
            <a:ext cx="6483350" cy="40528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239" y="4715153"/>
            <a:ext cx="5161198" cy="4466987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CD357-A619-4C4F-B191-26749B7BB94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163" y="414338"/>
            <a:ext cx="6483350" cy="40528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239" y="4715153"/>
            <a:ext cx="5161198" cy="4466987"/>
          </a:xfrm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88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93595"/>
            <a:ext cx="5905500" cy="568854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pic>
        <p:nvPicPr>
          <p:cNvPr id="3" name="Picture 2" descr="K:\A\A1\DOCS\A1-114\Bildwortmarke WSV\WSV_RGB_M_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155030"/>
            <a:ext cx="13684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502551" y="124978"/>
            <a:ext cx="1938351" cy="37446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0" lang="de-DE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Für lebendige Wasserstraßen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B389F8AC-7C48-4EA8-B1E0-9175BFBDC6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822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83326" y="381000"/>
            <a:ext cx="1889125" cy="487627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9" y="381000"/>
            <a:ext cx="5519737" cy="487627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CA4E3AAD-1E69-4BF8-9AC4-6D7E33D18B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16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756E6F6A-A2D1-4F26-9792-75F07E67C6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96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CD1E3BF6-CAE1-461D-AC02-18ACE0E5C9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68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333500"/>
            <a:ext cx="3703637" cy="39237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6" y="1333500"/>
            <a:ext cx="3705225" cy="39237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1FAB845A-C672-4A78-971B-70B463794F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73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0E377249-B62C-44B3-9A98-EBA87E9217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56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947C7F0B-20AD-4029-A4BF-5D7D18C759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20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82AAD359-D337-4A9C-ACF3-A904797B9D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07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B2BD3A4-82BA-438B-AB38-DB4F930EE4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963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448E4450-3E03-4BFE-B794-F17378EB6A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605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 213"/>
          <p:cNvSpPr>
            <a:spLocks noChangeArrowheads="1"/>
          </p:cNvSpPr>
          <p:nvPr/>
        </p:nvSpPr>
        <p:spPr bwMode="gray">
          <a:xfrm>
            <a:off x="250825" y="1177396"/>
            <a:ext cx="8642350" cy="438017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11189" y="381000"/>
            <a:ext cx="67325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11188" y="1333500"/>
            <a:ext cx="7561262" cy="392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2" name="Picture 212" descr="WSV_RGB_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285750"/>
            <a:ext cx="698500" cy="52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2" name="*GRIDLINE01*" hidden="1"/>
          <p:cNvGrpSpPr>
            <a:grpSpLocks/>
          </p:cNvGrpSpPr>
          <p:nvPr/>
        </p:nvGrpSpPr>
        <p:grpSpPr bwMode="auto">
          <a:xfrm>
            <a:off x="250825" y="337345"/>
            <a:ext cx="8640763" cy="5218906"/>
            <a:chOff x="158" y="255"/>
            <a:chExt cx="5443" cy="3945"/>
          </a:xfrm>
        </p:grpSpPr>
        <p:sp>
          <p:nvSpPr>
            <p:cNvPr id="1234" name="*GRIDLINE01*Rectangle 210" hidden="1"/>
            <p:cNvSpPr>
              <a:spLocks noChangeArrowheads="1"/>
            </p:cNvSpPr>
            <p:nvPr userDrawn="1"/>
          </p:nvSpPr>
          <p:spPr bwMode="hidden">
            <a:xfrm>
              <a:off x="4150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5" name="*GRIDLINE01*Rectangle 211" hidden="1"/>
            <p:cNvSpPr>
              <a:spLocks noChangeArrowheads="1"/>
            </p:cNvSpPr>
            <p:nvPr userDrawn="1"/>
          </p:nvSpPr>
          <p:spPr bwMode="hidden">
            <a:xfrm>
              <a:off x="4649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6" name="*GRIDLINE01*Rectangle 212" hidden="1"/>
            <p:cNvSpPr>
              <a:spLocks noChangeArrowheads="1"/>
            </p:cNvSpPr>
            <p:nvPr userDrawn="1"/>
          </p:nvSpPr>
          <p:spPr bwMode="hidden">
            <a:xfrm>
              <a:off x="1156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" name="*GRIDLINE01*Rectangle 213" hidden="1"/>
            <p:cNvSpPr>
              <a:spLocks noChangeArrowheads="1"/>
            </p:cNvSpPr>
            <p:nvPr userDrawn="1"/>
          </p:nvSpPr>
          <p:spPr bwMode="hidden">
            <a:xfrm>
              <a:off x="158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8" name="*GRIDLINE01*Rectangle 214" hidden="1"/>
            <p:cNvSpPr>
              <a:spLocks noChangeArrowheads="1"/>
            </p:cNvSpPr>
            <p:nvPr userDrawn="1"/>
          </p:nvSpPr>
          <p:spPr bwMode="hidden">
            <a:xfrm>
              <a:off x="657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9" name="*GRIDLINE01*Rectangle 215" hidden="1"/>
            <p:cNvSpPr>
              <a:spLocks noChangeArrowheads="1"/>
            </p:cNvSpPr>
            <p:nvPr userDrawn="1"/>
          </p:nvSpPr>
          <p:spPr bwMode="hidden">
            <a:xfrm>
              <a:off x="1655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0" name="*GRIDLINE01*Rectangle 216" hidden="1"/>
            <p:cNvSpPr>
              <a:spLocks noChangeArrowheads="1"/>
            </p:cNvSpPr>
            <p:nvPr userDrawn="1"/>
          </p:nvSpPr>
          <p:spPr bwMode="hidden">
            <a:xfrm>
              <a:off x="2154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1" name="*GRIDLINE01*Rectangle 217" hidden="1"/>
            <p:cNvSpPr>
              <a:spLocks noChangeArrowheads="1"/>
            </p:cNvSpPr>
            <p:nvPr userDrawn="1"/>
          </p:nvSpPr>
          <p:spPr bwMode="hidden">
            <a:xfrm>
              <a:off x="2653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2" name="*GRIDLINE01*Rectangle 218" hidden="1"/>
            <p:cNvSpPr>
              <a:spLocks noChangeArrowheads="1"/>
            </p:cNvSpPr>
            <p:nvPr userDrawn="1"/>
          </p:nvSpPr>
          <p:spPr bwMode="hidden">
            <a:xfrm>
              <a:off x="3152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3" name="*GRIDLINE01*Rectangle 219" hidden="1"/>
            <p:cNvSpPr>
              <a:spLocks noChangeArrowheads="1"/>
            </p:cNvSpPr>
            <p:nvPr userDrawn="1"/>
          </p:nvSpPr>
          <p:spPr bwMode="hidden">
            <a:xfrm>
              <a:off x="3651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4" name="*GRIDLINE01*Rectangle 220" hidden="1"/>
            <p:cNvSpPr>
              <a:spLocks noChangeArrowheads="1"/>
            </p:cNvSpPr>
            <p:nvPr userDrawn="1"/>
          </p:nvSpPr>
          <p:spPr bwMode="hidden">
            <a:xfrm>
              <a:off x="5148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5" name="*GRIDLINE01*Rectangle 221" hidden="1"/>
            <p:cNvSpPr>
              <a:spLocks noChangeArrowheads="1"/>
            </p:cNvSpPr>
            <p:nvPr userDrawn="1"/>
          </p:nvSpPr>
          <p:spPr bwMode="hidden">
            <a:xfrm>
              <a:off x="4150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6" name="*GRIDLINE01*Rectangle 222" hidden="1"/>
            <p:cNvSpPr>
              <a:spLocks noChangeArrowheads="1"/>
            </p:cNvSpPr>
            <p:nvPr userDrawn="1"/>
          </p:nvSpPr>
          <p:spPr bwMode="hidden">
            <a:xfrm>
              <a:off x="4649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7" name="*GRIDLINE01*Rectangle 223" hidden="1"/>
            <p:cNvSpPr>
              <a:spLocks noChangeArrowheads="1"/>
            </p:cNvSpPr>
            <p:nvPr userDrawn="1"/>
          </p:nvSpPr>
          <p:spPr bwMode="hidden">
            <a:xfrm>
              <a:off x="1156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8" name="*GRIDLINE01*Rectangle 224" hidden="1"/>
            <p:cNvSpPr>
              <a:spLocks noChangeArrowheads="1"/>
            </p:cNvSpPr>
            <p:nvPr userDrawn="1"/>
          </p:nvSpPr>
          <p:spPr bwMode="hidden">
            <a:xfrm>
              <a:off x="158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" name="*GRIDLINE01*Rectangle 225" hidden="1"/>
            <p:cNvSpPr>
              <a:spLocks noChangeArrowheads="1"/>
            </p:cNvSpPr>
            <p:nvPr userDrawn="1"/>
          </p:nvSpPr>
          <p:spPr bwMode="hidden">
            <a:xfrm>
              <a:off x="657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0" name="*GRIDLINE01*Rectangle 226" hidden="1"/>
            <p:cNvSpPr>
              <a:spLocks noChangeArrowheads="1"/>
            </p:cNvSpPr>
            <p:nvPr userDrawn="1"/>
          </p:nvSpPr>
          <p:spPr bwMode="hidden">
            <a:xfrm>
              <a:off x="1655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1" name="*GRIDLINE01*Rectangle 227" hidden="1"/>
            <p:cNvSpPr>
              <a:spLocks noChangeArrowheads="1"/>
            </p:cNvSpPr>
            <p:nvPr userDrawn="1"/>
          </p:nvSpPr>
          <p:spPr bwMode="hidden">
            <a:xfrm>
              <a:off x="2154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2" name="*GRIDLINE01*Rectangle 228" hidden="1"/>
            <p:cNvSpPr>
              <a:spLocks noChangeArrowheads="1"/>
            </p:cNvSpPr>
            <p:nvPr userDrawn="1"/>
          </p:nvSpPr>
          <p:spPr bwMode="hidden">
            <a:xfrm>
              <a:off x="2653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3" name="*GRIDLINE01*Rectangle 229" hidden="1"/>
            <p:cNvSpPr>
              <a:spLocks noChangeArrowheads="1"/>
            </p:cNvSpPr>
            <p:nvPr userDrawn="1"/>
          </p:nvSpPr>
          <p:spPr bwMode="hidden">
            <a:xfrm>
              <a:off x="3152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4" name="*GRIDLINE01*Rectangle 230" hidden="1"/>
            <p:cNvSpPr>
              <a:spLocks noChangeArrowheads="1"/>
            </p:cNvSpPr>
            <p:nvPr userDrawn="1"/>
          </p:nvSpPr>
          <p:spPr bwMode="hidden">
            <a:xfrm>
              <a:off x="3651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5" name="*GRIDLINE01*Rectangle 231" hidden="1"/>
            <p:cNvSpPr>
              <a:spLocks noChangeArrowheads="1"/>
            </p:cNvSpPr>
            <p:nvPr userDrawn="1"/>
          </p:nvSpPr>
          <p:spPr bwMode="hidden">
            <a:xfrm>
              <a:off x="5148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6" name="*GRIDLINE01*Rectangle 232" hidden="1"/>
            <p:cNvSpPr>
              <a:spLocks noChangeArrowheads="1"/>
            </p:cNvSpPr>
            <p:nvPr userDrawn="1"/>
          </p:nvSpPr>
          <p:spPr bwMode="hidden">
            <a:xfrm>
              <a:off x="4150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7" name="*GRIDLINE01*Rectangle 233" hidden="1"/>
            <p:cNvSpPr>
              <a:spLocks noChangeArrowheads="1"/>
            </p:cNvSpPr>
            <p:nvPr userDrawn="1"/>
          </p:nvSpPr>
          <p:spPr bwMode="hidden">
            <a:xfrm>
              <a:off x="4649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8" name="*GRIDLINE01*Rectangle 234" hidden="1"/>
            <p:cNvSpPr>
              <a:spLocks noChangeArrowheads="1"/>
            </p:cNvSpPr>
            <p:nvPr userDrawn="1"/>
          </p:nvSpPr>
          <p:spPr bwMode="hidden">
            <a:xfrm>
              <a:off x="1156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9" name="*GRIDLINE01*Rectangle 235" hidden="1"/>
            <p:cNvSpPr>
              <a:spLocks noChangeArrowheads="1"/>
            </p:cNvSpPr>
            <p:nvPr userDrawn="1"/>
          </p:nvSpPr>
          <p:spPr bwMode="hidden">
            <a:xfrm>
              <a:off x="158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0" name="*GRIDLINE01*Rectangle 236" hidden="1"/>
            <p:cNvSpPr>
              <a:spLocks noChangeArrowheads="1"/>
            </p:cNvSpPr>
            <p:nvPr userDrawn="1"/>
          </p:nvSpPr>
          <p:spPr bwMode="hidden">
            <a:xfrm>
              <a:off x="657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1" name="*GRIDLINE01*Rectangle 237" hidden="1"/>
            <p:cNvSpPr>
              <a:spLocks noChangeArrowheads="1"/>
            </p:cNvSpPr>
            <p:nvPr userDrawn="1"/>
          </p:nvSpPr>
          <p:spPr bwMode="hidden">
            <a:xfrm>
              <a:off x="1655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2" name="*GRIDLINE01*Rectangle 238" hidden="1"/>
            <p:cNvSpPr>
              <a:spLocks noChangeArrowheads="1"/>
            </p:cNvSpPr>
            <p:nvPr userDrawn="1"/>
          </p:nvSpPr>
          <p:spPr bwMode="hidden">
            <a:xfrm>
              <a:off x="2154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3" name="*GRIDLINE01*Rectangle 239" hidden="1"/>
            <p:cNvSpPr>
              <a:spLocks noChangeArrowheads="1"/>
            </p:cNvSpPr>
            <p:nvPr userDrawn="1"/>
          </p:nvSpPr>
          <p:spPr bwMode="hidden">
            <a:xfrm>
              <a:off x="2653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4" name="*GRIDLINE01*Rectangle 240" hidden="1"/>
            <p:cNvSpPr>
              <a:spLocks noChangeArrowheads="1"/>
            </p:cNvSpPr>
            <p:nvPr userDrawn="1"/>
          </p:nvSpPr>
          <p:spPr bwMode="hidden">
            <a:xfrm>
              <a:off x="3152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5" name="*GRIDLINE01*Rectangle 241" hidden="1"/>
            <p:cNvSpPr>
              <a:spLocks noChangeArrowheads="1"/>
            </p:cNvSpPr>
            <p:nvPr userDrawn="1"/>
          </p:nvSpPr>
          <p:spPr bwMode="hidden">
            <a:xfrm>
              <a:off x="3651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6" name="*GRIDLINE01*Rectangle 242" hidden="1"/>
            <p:cNvSpPr>
              <a:spLocks noChangeArrowheads="1"/>
            </p:cNvSpPr>
            <p:nvPr userDrawn="1"/>
          </p:nvSpPr>
          <p:spPr bwMode="hidden">
            <a:xfrm>
              <a:off x="5148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7" name="*GRIDLINE01*Rectangle 243" hidden="1"/>
            <p:cNvSpPr>
              <a:spLocks noChangeArrowheads="1"/>
            </p:cNvSpPr>
            <p:nvPr userDrawn="1"/>
          </p:nvSpPr>
          <p:spPr bwMode="hidden">
            <a:xfrm>
              <a:off x="4150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8" name="*GRIDLINE01*Rectangle 244" hidden="1"/>
            <p:cNvSpPr>
              <a:spLocks noChangeArrowheads="1"/>
            </p:cNvSpPr>
            <p:nvPr userDrawn="1"/>
          </p:nvSpPr>
          <p:spPr bwMode="hidden">
            <a:xfrm>
              <a:off x="4649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9" name="*GRIDLINE01*Rectangle 245" hidden="1"/>
            <p:cNvSpPr>
              <a:spLocks noChangeArrowheads="1"/>
            </p:cNvSpPr>
            <p:nvPr userDrawn="1"/>
          </p:nvSpPr>
          <p:spPr bwMode="hidden">
            <a:xfrm>
              <a:off x="1156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0" name="*GRIDLINE01*Rectangle 246" hidden="1"/>
            <p:cNvSpPr>
              <a:spLocks noChangeArrowheads="1"/>
            </p:cNvSpPr>
            <p:nvPr userDrawn="1"/>
          </p:nvSpPr>
          <p:spPr bwMode="hidden">
            <a:xfrm>
              <a:off x="158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1" name="*GRIDLINE01*Rectangle 247" hidden="1"/>
            <p:cNvSpPr>
              <a:spLocks noChangeArrowheads="1"/>
            </p:cNvSpPr>
            <p:nvPr userDrawn="1"/>
          </p:nvSpPr>
          <p:spPr bwMode="hidden">
            <a:xfrm>
              <a:off x="657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2" name="*GRIDLINE01*Rectangle 248" hidden="1"/>
            <p:cNvSpPr>
              <a:spLocks noChangeArrowheads="1"/>
            </p:cNvSpPr>
            <p:nvPr userDrawn="1"/>
          </p:nvSpPr>
          <p:spPr bwMode="hidden">
            <a:xfrm>
              <a:off x="1655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3" name="*GRIDLINE01*Rectangle 249" hidden="1"/>
            <p:cNvSpPr>
              <a:spLocks noChangeArrowheads="1"/>
            </p:cNvSpPr>
            <p:nvPr userDrawn="1"/>
          </p:nvSpPr>
          <p:spPr bwMode="hidden">
            <a:xfrm>
              <a:off x="2154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4" name="*GRIDLINE01*Rectangle 250" hidden="1"/>
            <p:cNvSpPr>
              <a:spLocks noChangeArrowheads="1"/>
            </p:cNvSpPr>
            <p:nvPr userDrawn="1"/>
          </p:nvSpPr>
          <p:spPr bwMode="hidden">
            <a:xfrm>
              <a:off x="2653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5" name="*GRIDLINE01*Rectangle 251" hidden="1"/>
            <p:cNvSpPr>
              <a:spLocks noChangeArrowheads="1"/>
            </p:cNvSpPr>
            <p:nvPr userDrawn="1"/>
          </p:nvSpPr>
          <p:spPr bwMode="hidden">
            <a:xfrm>
              <a:off x="3152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6" name="*GRIDLINE01*Rectangle 252" hidden="1"/>
            <p:cNvSpPr>
              <a:spLocks noChangeArrowheads="1"/>
            </p:cNvSpPr>
            <p:nvPr userDrawn="1"/>
          </p:nvSpPr>
          <p:spPr bwMode="hidden">
            <a:xfrm>
              <a:off x="3651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7" name="*GRIDLINE01*Rectangle 253" hidden="1"/>
            <p:cNvSpPr>
              <a:spLocks noChangeArrowheads="1"/>
            </p:cNvSpPr>
            <p:nvPr userDrawn="1"/>
          </p:nvSpPr>
          <p:spPr bwMode="hidden">
            <a:xfrm>
              <a:off x="5148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8" name="*GRIDLINE01*Rectangle 254" hidden="1"/>
            <p:cNvSpPr>
              <a:spLocks noChangeArrowheads="1"/>
            </p:cNvSpPr>
            <p:nvPr userDrawn="1"/>
          </p:nvSpPr>
          <p:spPr bwMode="hidden">
            <a:xfrm>
              <a:off x="4150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9" name="*GRIDLINE01*Rectangle 255" hidden="1"/>
            <p:cNvSpPr>
              <a:spLocks noChangeArrowheads="1"/>
            </p:cNvSpPr>
            <p:nvPr userDrawn="1"/>
          </p:nvSpPr>
          <p:spPr bwMode="hidden">
            <a:xfrm>
              <a:off x="4649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0" name="*GRIDLINE01*Rectangle 256" hidden="1"/>
            <p:cNvSpPr>
              <a:spLocks noChangeArrowheads="1"/>
            </p:cNvSpPr>
            <p:nvPr userDrawn="1"/>
          </p:nvSpPr>
          <p:spPr bwMode="hidden">
            <a:xfrm>
              <a:off x="1156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1" name="*GRIDLINE01*Rectangle 257" hidden="1"/>
            <p:cNvSpPr>
              <a:spLocks noChangeArrowheads="1"/>
            </p:cNvSpPr>
            <p:nvPr userDrawn="1"/>
          </p:nvSpPr>
          <p:spPr bwMode="hidden">
            <a:xfrm>
              <a:off x="158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2" name="*GRIDLINE01*Rectangle 258" hidden="1"/>
            <p:cNvSpPr>
              <a:spLocks noChangeArrowheads="1"/>
            </p:cNvSpPr>
            <p:nvPr userDrawn="1"/>
          </p:nvSpPr>
          <p:spPr bwMode="hidden">
            <a:xfrm>
              <a:off x="657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3" name="*GRIDLINE01*Rectangle 259" hidden="1"/>
            <p:cNvSpPr>
              <a:spLocks noChangeArrowheads="1"/>
            </p:cNvSpPr>
            <p:nvPr userDrawn="1"/>
          </p:nvSpPr>
          <p:spPr bwMode="hidden">
            <a:xfrm>
              <a:off x="1655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4" name="*GRIDLINE01*Rectangle 260" hidden="1"/>
            <p:cNvSpPr>
              <a:spLocks noChangeArrowheads="1"/>
            </p:cNvSpPr>
            <p:nvPr userDrawn="1"/>
          </p:nvSpPr>
          <p:spPr bwMode="hidden">
            <a:xfrm>
              <a:off x="2154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5" name="*GRIDLINE01*Rectangle 261" hidden="1"/>
            <p:cNvSpPr>
              <a:spLocks noChangeArrowheads="1"/>
            </p:cNvSpPr>
            <p:nvPr userDrawn="1"/>
          </p:nvSpPr>
          <p:spPr bwMode="hidden">
            <a:xfrm>
              <a:off x="2653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" name="*GRIDLINE01*Rectangle 262" hidden="1"/>
            <p:cNvSpPr>
              <a:spLocks noChangeArrowheads="1"/>
            </p:cNvSpPr>
            <p:nvPr userDrawn="1"/>
          </p:nvSpPr>
          <p:spPr bwMode="hidden">
            <a:xfrm>
              <a:off x="3152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7" name="*GRIDLINE01*Rectangle 263" hidden="1"/>
            <p:cNvSpPr>
              <a:spLocks noChangeArrowheads="1"/>
            </p:cNvSpPr>
            <p:nvPr userDrawn="1"/>
          </p:nvSpPr>
          <p:spPr bwMode="hidden">
            <a:xfrm>
              <a:off x="3651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8" name="*GRIDLINE01*Rectangle 264" hidden="1"/>
            <p:cNvSpPr>
              <a:spLocks noChangeArrowheads="1"/>
            </p:cNvSpPr>
            <p:nvPr userDrawn="1"/>
          </p:nvSpPr>
          <p:spPr bwMode="hidden">
            <a:xfrm>
              <a:off x="5148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9" name="*GRIDLINE01*Rectangle 265" hidden="1"/>
            <p:cNvSpPr>
              <a:spLocks noChangeArrowheads="1"/>
            </p:cNvSpPr>
            <p:nvPr userDrawn="1"/>
          </p:nvSpPr>
          <p:spPr bwMode="hidden">
            <a:xfrm>
              <a:off x="4150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0" name="*GRIDLINE01*Rectangle 266" hidden="1"/>
            <p:cNvSpPr>
              <a:spLocks noChangeArrowheads="1"/>
            </p:cNvSpPr>
            <p:nvPr userDrawn="1"/>
          </p:nvSpPr>
          <p:spPr bwMode="hidden">
            <a:xfrm>
              <a:off x="4649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1" name="*GRIDLINE01*Rectangle 267" hidden="1"/>
            <p:cNvSpPr>
              <a:spLocks noChangeArrowheads="1"/>
            </p:cNvSpPr>
            <p:nvPr userDrawn="1"/>
          </p:nvSpPr>
          <p:spPr bwMode="hidden">
            <a:xfrm>
              <a:off x="1156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2" name="*GRIDLINE01*Rectangle 268" hidden="1"/>
            <p:cNvSpPr>
              <a:spLocks noChangeArrowheads="1"/>
            </p:cNvSpPr>
            <p:nvPr userDrawn="1"/>
          </p:nvSpPr>
          <p:spPr bwMode="hidden">
            <a:xfrm>
              <a:off x="158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3" name="*GRIDLINE01*Rectangle 269" hidden="1"/>
            <p:cNvSpPr>
              <a:spLocks noChangeArrowheads="1"/>
            </p:cNvSpPr>
            <p:nvPr userDrawn="1"/>
          </p:nvSpPr>
          <p:spPr bwMode="hidden">
            <a:xfrm>
              <a:off x="657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4" name="*GRIDLINE01*Rectangle 270" hidden="1"/>
            <p:cNvSpPr>
              <a:spLocks noChangeArrowheads="1"/>
            </p:cNvSpPr>
            <p:nvPr userDrawn="1"/>
          </p:nvSpPr>
          <p:spPr bwMode="hidden">
            <a:xfrm>
              <a:off x="1655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5" name="*GRIDLINE01*Rectangle 271" hidden="1"/>
            <p:cNvSpPr>
              <a:spLocks noChangeArrowheads="1"/>
            </p:cNvSpPr>
            <p:nvPr userDrawn="1"/>
          </p:nvSpPr>
          <p:spPr bwMode="hidden">
            <a:xfrm>
              <a:off x="2154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6" name="*GRIDLINE01*Rectangle 272" hidden="1"/>
            <p:cNvSpPr>
              <a:spLocks noChangeArrowheads="1"/>
            </p:cNvSpPr>
            <p:nvPr userDrawn="1"/>
          </p:nvSpPr>
          <p:spPr bwMode="hidden">
            <a:xfrm>
              <a:off x="2653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7" name="*GRIDLINE01*Rectangle 273" hidden="1"/>
            <p:cNvSpPr>
              <a:spLocks noChangeArrowheads="1"/>
            </p:cNvSpPr>
            <p:nvPr userDrawn="1"/>
          </p:nvSpPr>
          <p:spPr bwMode="hidden">
            <a:xfrm>
              <a:off x="3152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8" name="*GRIDLINE01*Rectangle 274" hidden="1"/>
            <p:cNvSpPr>
              <a:spLocks noChangeArrowheads="1"/>
            </p:cNvSpPr>
            <p:nvPr userDrawn="1"/>
          </p:nvSpPr>
          <p:spPr bwMode="hidden">
            <a:xfrm>
              <a:off x="3651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9" name="*GRIDLINE01*Rectangle 275" hidden="1"/>
            <p:cNvSpPr>
              <a:spLocks noChangeArrowheads="1"/>
            </p:cNvSpPr>
            <p:nvPr userDrawn="1"/>
          </p:nvSpPr>
          <p:spPr bwMode="hidden">
            <a:xfrm>
              <a:off x="5148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0" name="*GRIDLINE01*Rectangle 276" hidden="1"/>
            <p:cNvSpPr>
              <a:spLocks noChangeArrowheads="1"/>
            </p:cNvSpPr>
            <p:nvPr userDrawn="1"/>
          </p:nvSpPr>
          <p:spPr bwMode="hidden">
            <a:xfrm>
              <a:off x="4150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1" name="*GRIDLINE01*Rectangle 277" hidden="1"/>
            <p:cNvSpPr>
              <a:spLocks noChangeArrowheads="1"/>
            </p:cNvSpPr>
            <p:nvPr userDrawn="1"/>
          </p:nvSpPr>
          <p:spPr bwMode="hidden">
            <a:xfrm>
              <a:off x="4649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" name="*GRIDLINE01*Rectangle 278" hidden="1"/>
            <p:cNvSpPr>
              <a:spLocks noChangeArrowheads="1"/>
            </p:cNvSpPr>
            <p:nvPr userDrawn="1"/>
          </p:nvSpPr>
          <p:spPr bwMode="hidden">
            <a:xfrm>
              <a:off x="1156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3" name="*GRIDLINE01*Rectangle 279" hidden="1"/>
            <p:cNvSpPr>
              <a:spLocks noChangeArrowheads="1"/>
            </p:cNvSpPr>
            <p:nvPr userDrawn="1"/>
          </p:nvSpPr>
          <p:spPr bwMode="hidden">
            <a:xfrm>
              <a:off x="158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4" name="*GRIDLINE01*Rectangle 280" hidden="1"/>
            <p:cNvSpPr>
              <a:spLocks noChangeArrowheads="1"/>
            </p:cNvSpPr>
            <p:nvPr userDrawn="1"/>
          </p:nvSpPr>
          <p:spPr bwMode="hidden">
            <a:xfrm>
              <a:off x="657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5" name="*GRIDLINE01*Rectangle 281" hidden="1"/>
            <p:cNvSpPr>
              <a:spLocks noChangeArrowheads="1"/>
            </p:cNvSpPr>
            <p:nvPr userDrawn="1"/>
          </p:nvSpPr>
          <p:spPr bwMode="hidden">
            <a:xfrm>
              <a:off x="1655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6" name="*GRIDLINE01*Rectangle 282" hidden="1"/>
            <p:cNvSpPr>
              <a:spLocks noChangeArrowheads="1"/>
            </p:cNvSpPr>
            <p:nvPr userDrawn="1"/>
          </p:nvSpPr>
          <p:spPr bwMode="hidden">
            <a:xfrm>
              <a:off x="2154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7" name="*GRIDLINE01*Rectangle 283" hidden="1"/>
            <p:cNvSpPr>
              <a:spLocks noChangeArrowheads="1"/>
            </p:cNvSpPr>
            <p:nvPr userDrawn="1"/>
          </p:nvSpPr>
          <p:spPr bwMode="hidden">
            <a:xfrm>
              <a:off x="2653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8" name="*GRIDLINE01*Rectangle 284" hidden="1"/>
            <p:cNvSpPr>
              <a:spLocks noChangeArrowheads="1"/>
            </p:cNvSpPr>
            <p:nvPr userDrawn="1"/>
          </p:nvSpPr>
          <p:spPr bwMode="hidden">
            <a:xfrm>
              <a:off x="3152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9" name="*GRIDLINE01*Rectangle 285" hidden="1"/>
            <p:cNvSpPr>
              <a:spLocks noChangeArrowheads="1"/>
            </p:cNvSpPr>
            <p:nvPr userDrawn="1"/>
          </p:nvSpPr>
          <p:spPr bwMode="hidden">
            <a:xfrm>
              <a:off x="3651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" name="*GRIDLINE01*Rectangle 286" hidden="1"/>
            <p:cNvSpPr>
              <a:spLocks noChangeArrowheads="1"/>
            </p:cNvSpPr>
            <p:nvPr userDrawn="1"/>
          </p:nvSpPr>
          <p:spPr bwMode="hidden">
            <a:xfrm>
              <a:off x="5148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1" name="*GRIDLINE01*Rectangle 287" hidden="1"/>
            <p:cNvSpPr>
              <a:spLocks noChangeArrowheads="1"/>
            </p:cNvSpPr>
            <p:nvPr userDrawn="1"/>
          </p:nvSpPr>
          <p:spPr bwMode="hidden">
            <a:xfrm>
              <a:off x="4150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2" name="*GRIDLINE01*Rectangle 288" hidden="1"/>
            <p:cNvSpPr>
              <a:spLocks noChangeArrowheads="1"/>
            </p:cNvSpPr>
            <p:nvPr userDrawn="1"/>
          </p:nvSpPr>
          <p:spPr bwMode="hidden">
            <a:xfrm>
              <a:off x="4649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3" name="*GRIDLINE01*Rectangle 289" hidden="1"/>
            <p:cNvSpPr>
              <a:spLocks noChangeArrowheads="1"/>
            </p:cNvSpPr>
            <p:nvPr userDrawn="1"/>
          </p:nvSpPr>
          <p:spPr bwMode="hidden">
            <a:xfrm>
              <a:off x="1156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4" name="*GRIDLINE01*Rectangle 290" hidden="1"/>
            <p:cNvSpPr>
              <a:spLocks noChangeArrowheads="1"/>
            </p:cNvSpPr>
            <p:nvPr userDrawn="1"/>
          </p:nvSpPr>
          <p:spPr bwMode="hidden">
            <a:xfrm>
              <a:off x="159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5" name="*GRIDLINE01*Rectangle 291" hidden="1"/>
            <p:cNvSpPr>
              <a:spLocks noChangeArrowheads="1"/>
            </p:cNvSpPr>
            <p:nvPr userDrawn="1"/>
          </p:nvSpPr>
          <p:spPr bwMode="hidden">
            <a:xfrm>
              <a:off x="657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6" name="*GRIDLINE01*Rectangle 292" hidden="1"/>
            <p:cNvSpPr>
              <a:spLocks noChangeArrowheads="1"/>
            </p:cNvSpPr>
            <p:nvPr userDrawn="1"/>
          </p:nvSpPr>
          <p:spPr bwMode="hidden">
            <a:xfrm>
              <a:off x="1655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7" name="*GRIDLINE01*Rectangle 293" hidden="1"/>
            <p:cNvSpPr>
              <a:spLocks noChangeArrowheads="1"/>
            </p:cNvSpPr>
            <p:nvPr userDrawn="1"/>
          </p:nvSpPr>
          <p:spPr bwMode="hidden">
            <a:xfrm>
              <a:off x="2154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8" name="*GRIDLINE01*Rectangle 294" hidden="1"/>
            <p:cNvSpPr>
              <a:spLocks noChangeArrowheads="1"/>
            </p:cNvSpPr>
            <p:nvPr userDrawn="1"/>
          </p:nvSpPr>
          <p:spPr bwMode="hidden">
            <a:xfrm>
              <a:off x="2653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9" name="*GRIDLINE01*Rectangle 295" hidden="1"/>
            <p:cNvSpPr>
              <a:spLocks noChangeArrowheads="1"/>
            </p:cNvSpPr>
            <p:nvPr userDrawn="1"/>
          </p:nvSpPr>
          <p:spPr bwMode="hidden">
            <a:xfrm>
              <a:off x="3152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0" name="*GRIDLINE01*Rectangle 296" hidden="1"/>
            <p:cNvSpPr>
              <a:spLocks noChangeArrowheads="1"/>
            </p:cNvSpPr>
            <p:nvPr userDrawn="1"/>
          </p:nvSpPr>
          <p:spPr bwMode="hidden">
            <a:xfrm>
              <a:off x="3651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1" name="*GRIDLINE01*Rectangle 297" hidden="1"/>
            <p:cNvSpPr>
              <a:spLocks noChangeArrowheads="1"/>
            </p:cNvSpPr>
            <p:nvPr userDrawn="1"/>
          </p:nvSpPr>
          <p:spPr bwMode="hidden">
            <a:xfrm>
              <a:off x="5148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26" name="Rectangle 30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11300" y="5408083"/>
            <a:ext cx="6661150" cy="1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1327" name="Rectangle 30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11188" y="5408083"/>
            <a:ext cx="996950" cy="1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/>
            </a:lvl1pPr>
          </a:lstStyle>
          <a:p>
            <a:endParaRPr lang="de-DE" altLang="de-DE" noProof="1"/>
          </a:p>
        </p:txBody>
      </p:sp>
      <p:sp>
        <p:nvSpPr>
          <p:cNvPr id="1328" name="Rectangle 30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73164" y="5408083"/>
            <a:ext cx="560387" cy="1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r>
              <a:rPr lang="de-DE" altLang="de-DE"/>
              <a:t>S</a:t>
            </a:r>
            <a:fld id="{355DEA6E-02A4-4658-86C4-D57EF46F72A2}" type="slidenum">
              <a:rPr altLang="de-DE"/>
              <a:pPr/>
              <a:t>‹Nr.›</a:t>
            </a:fld>
            <a:endParaRPr lang="de-DE" altLang="de-DE"/>
          </a:p>
        </p:txBody>
      </p:sp>
      <p:sp>
        <p:nvSpPr>
          <p:cNvPr id="98" name="Rechteck 97"/>
          <p:cNvSpPr/>
          <p:nvPr userDrawn="1"/>
        </p:nvSpPr>
        <p:spPr>
          <a:xfrm>
            <a:off x="502551" y="124978"/>
            <a:ext cx="1938351" cy="37446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ts val="2200"/>
              </a:lnSpc>
              <a:spcBef>
                <a:spcPct val="4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0" lang="de-DE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Für lebendige Wasserstraßen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69863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74625" indent="-1588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347663" indent="-1714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3492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8064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2636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17208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1780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5252"/>
            <a:ext cx="6481092" cy="708248"/>
          </a:xfrm>
        </p:spPr>
        <p:txBody>
          <a:bodyPr/>
          <a:lstStyle/>
          <a:p>
            <a:br>
              <a:rPr lang="de-DE" altLang="de-DE" sz="2400" dirty="0"/>
            </a:br>
            <a:r>
              <a:rPr lang="de-DE" altLang="de-DE" sz="2400" dirty="0"/>
              <a:t>Ersatzneubau </a:t>
            </a:r>
            <a:br>
              <a:rPr lang="de-DE" altLang="de-DE" sz="2400" dirty="0"/>
            </a:br>
            <a:r>
              <a:rPr lang="de-DE" altLang="de-DE" sz="2400" dirty="0"/>
              <a:t>Altglienicker Brücke (TeK km 35,78)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gray">
          <a:xfrm>
            <a:off x="1763714" y="4267730"/>
            <a:ext cx="71437" cy="1289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gray">
          <a:xfrm>
            <a:off x="250825" y="4897437"/>
            <a:ext cx="2305050" cy="59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gray">
          <a:xfrm>
            <a:off x="971550" y="4267730"/>
            <a:ext cx="71438" cy="1289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gray">
          <a:xfrm>
            <a:off x="250825" y="4237303"/>
            <a:ext cx="2305050" cy="59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gray">
          <a:xfrm>
            <a:off x="2555875" y="1657615"/>
            <a:ext cx="71438" cy="3899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48" y="1657614"/>
            <a:ext cx="5199946" cy="38999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3" y="1657613"/>
            <a:ext cx="2571514" cy="19286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474" r="18732" b="30701"/>
          <a:stretch/>
        </p:blipFill>
        <p:spPr>
          <a:xfrm>
            <a:off x="243796" y="3839844"/>
            <a:ext cx="2578630" cy="1717729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243796" y="4682625"/>
            <a:ext cx="259233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1090874" y="3825447"/>
            <a:ext cx="45719" cy="1746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1960769" y="3800640"/>
            <a:ext cx="61731" cy="1763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697260"/>
            <a:ext cx="6732587" cy="342553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28208"/>
            <a:ext cx="7561262" cy="3923771"/>
          </a:xfrm>
        </p:spPr>
        <p:txBody>
          <a:bodyPr/>
          <a:lstStyle/>
          <a:p>
            <a:r>
              <a:rPr lang="de-DE" altLang="de-DE" dirty="0"/>
              <a:t>Altglienicker Brücke,</a:t>
            </a:r>
          </a:p>
          <a:p>
            <a:r>
              <a:rPr lang="de-DE" altLang="de-DE" dirty="0"/>
              <a:t>seit 1993 für LKW und</a:t>
            </a:r>
          </a:p>
          <a:p>
            <a:r>
              <a:rPr lang="de-DE" altLang="de-DE" dirty="0"/>
              <a:t>Straßenbahn gesperrt,</a:t>
            </a:r>
          </a:p>
          <a:p>
            <a:r>
              <a:rPr lang="de-DE" altLang="de-DE" dirty="0"/>
              <a:t>seit 1995 komplett </a:t>
            </a:r>
          </a:p>
          <a:p>
            <a:r>
              <a:rPr lang="de-DE" altLang="de-DE" dirty="0"/>
              <a:t>gesperrt</a:t>
            </a:r>
          </a:p>
          <a:p>
            <a:endParaRPr lang="de-DE" altLang="de-DE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gray">
          <a:xfrm>
            <a:off x="808038" y="3290094"/>
            <a:ext cx="3548062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17" y="1201316"/>
            <a:ext cx="5760640" cy="417236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F51E7BE-A52C-E4F8-8516-D75BBA5E7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47664" y="5413375"/>
            <a:ext cx="6661150" cy="138905"/>
          </a:xfrm>
        </p:spPr>
        <p:txBody>
          <a:bodyPr/>
          <a:lstStyle/>
          <a:p>
            <a:r>
              <a:rPr lang="de-DE" altLang="de-DE" dirty="0"/>
              <a:t>Stadtteildialog "ENB Altglienicker Brücke" 14.10.2025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6CD74D-ADEA-5A4A-E88F-0347096D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dirty="0"/>
              <a:t>S</a:t>
            </a:r>
            <a:fld id="{756E6F6A-A2D1-4F26-9792-75F07E67C632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697260"/>
            <a:ext cx="6732587" cy="342553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33500"/>
            <a:ext cx="7561262" cy="3923771"/>
          </a:xfrm>
        </p:spPr>
        <p:txBody>
          <a:bodyPr/>
          <a:lstStyle/>
          <a:p>
            <a:r>
              <a:rPr lang="de-DE" altLang="de-DE" dirty="0"/>
              <a:t>Verkehrssituation</a:t>
            </a:r>
          </a:p>
          <a:p>
            <a:r>
              <a:rPr lang="de-DE" altLang="de-DE" dirty="0"/>
              <a:t>Altglienicker Behelfsbrücke,</a:t>
            </a:r>
          </a:p>
          <a:p>
            <a:r>
              <a:rPr lang="de-DE" altLang="de-DE" dirty="0"/>
              <a:t>seit 1995 in Betrieb</a:t>
            </a:r>
          </a:p>
          <a:p>
            <a:endParaRPr lang="de-DE" altLang="de-DE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gray">
          <a:xfrm>
            <a:off x="808038" y="3290094"/>
            <a:ext cx="3548062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70360"/>
            <a:ext cx="5616624" cy="410742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7ADB37E-1E14-9831-991A-042EC6134A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Stadtteildialog "ENB Altglienicker Brücke" 14.10.2025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8B7C72-6402-E537-CDA1-EC0B8B3D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53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97260"/>
            <a:ext cx="6732587" cy="342553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913284"/>
            <a:ext cx="7561262" cy="4343987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Vorzugsvariante Vorplanung zur Lage: Überbau im Grundriss gebogen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57" y="1615728"/>
            <a:ext cx="6113867" cy="3792355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F39B94-904C-0F95-02DF-68C14B347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B8E9B5-3ADC-4FE5-FAF2-05D33A4B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3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25252"/>
            <a:ext cx="6732587" cy="414561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913284"/>
            <a:ext cx="7561262" cy="4343987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Vorzugsvariante Überbau: </a:t>
            </a:r>
            <a:r>
              <a:rPr lang="de-DE" b="1" dirty="0" err="1"/>
              <a:t>Vierendeelträger</a:t>
            </a:r>
            <a:r>
              <a:rPr lang="de-DE" b="1" dirty="0"/>
              <a:t>, Stahl, mit Verbundplatte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1435"/>
            <a:ext cx="8640960" cy="2551529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1D61EB-EA2E-07D3-7EB1-3FFA0FA4D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7868E6-7E08-3137-BD04-E96A13C7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711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25252"/>
            <a:ext cx="6732587" cy="414561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913284"/>
            <a:ext cx="7561262" cy="4343987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Regelquerschnitt in Brückenmitte</a:t>
            </a:r>
          </a:p>
          <a:p>
            <a:endParaRPr lang="de-DE" b="1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1D61EB-EA2E-07D3-7EB1-3FFA0FA4D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7868E6-7E08-3137-BD04-E96A13C7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BF6DD6-967C-AECA-2734-76AE222E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9" y="1849388"/>
            <a:ext cx="8564141" cy="24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697260"/>
            <a:ext cx="6732587" cy="342553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altLang="de-DE" b="1" dirty="0"/>
              <a:t>Zeitplan</a:t>
            </a:r>
          </a:p>
          <a:p>
            <a:r>
              <a:rPr lang="de-DE" altLang="de-DE" dirty="0"/>
              <a:t>Planung:		bis 2026 </a:t>
            </a:r>
          </a:p>
          <a:p>
            <a:r>
              <a:rPr lang="de-DE" altLang="de-DE" dirty="0"/>
              <a:t>Ausschreibung:	2027</a:t>
            </a:r>
          </a:p>
          <a:p>
            <a:r>
              <a:rPr lang="de-DE" altLang="de-DE" dirty="0"/>
              <a:t>Bau:		2028 - 2030	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B273C2-115F-553C-4B87-5D757EB4E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4E47F5-2989-C953-4B49-4E66401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95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5252"/>
            <a:ext cx="6732587" cy="370781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altLang="de-DE" b="1" dirty="0"/>
              <a:t>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Gesamtkosten (exklusive Leitungsumverlegung), zu tragen durch das Land Berlin: 			ca. 14 Mio.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Anteil der WSV (Vorteilsausgleich): 	ca. 9 </a:t>
            </a:r>
            <a:r>
              <a:rPr lang="de-DE" altLang="de-DE" dirty="0" err="1"/>
              <a:t>Mio</a:t>
            </a:r>
            <a:r>
              <a:rPr lang="de-DE" altLang="de-DE" dirty="0"/>
              <a:t>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Leitungsbetreiber tragen ihre Kosten selber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4D339C-BF6E-F400-8EEE-B5CE2A9B5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725F56-4A98-839C-86AC-1780E6F3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761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7220"/>
            <a:ext cx="6732587" cy="658813"/>
          </a:xfrm>
        </p:spPr>
        <p:txBody>
          <a:bodyPr/>
          <a:lstStyle/>
          <a:p>
            <a:r>
              <a:rPr lang="de-DE" altLang="de-DE" dirty="0"/>
              <a:t>Altglienicker Brücke (TeK km 35,78) 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z="2000" b="1" dirty="0"/>
          </a:p>
          <a:p>
            <a:endParaRPr lang="de-DE" altLang="de-DE" sz="2000" b="1" dirty="0"/>
          </a:p>
          <a:p>
            <a:endParaRPr lang="de-DE" altLang="de-DE" sz="2000" b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4D339C-BF6E-F400-8EEE-B5CE2A9B5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Stadtteildialog "ENB Altglienicker Brücke" 14.10.2025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725F56-4A98-839C-86AC-1780E6F3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</a:t>
            </a:r>
            <a:fld id="{756E6F6A-A2D1-4F26-9792-75F07E67C632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FD9BDF-8A0E-0A16-6068-3950D70A8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6821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5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heme/theme1.xml><?xml version="1.0" encoding="utf-8"?>
<a:theme xmlns:a="http://schemas.openxmlformats.org/drawingml/2006/main" name="WSV_PowerPoint_Vorlage">
  <a:themeElements>
    <a:clrScheme name="WSV_template 1">
      <a:dk1>
        <a:srgbClr val="000000"/>
      </a:dk1>
      <a:lt1>
        <a:srgbClr val="FFFFFF"/>
      </a:lt1>
      <a:dk2>
        <a:srgbClr val="666666"/>
      </a:dk2>
      <a:lt2>
        <a:srgbClr val="164895"/>
      </a:lt2>
      <a:accent1>
        <a:srgbClr val="D9E0E3"/>
      </a:accent1>
      <a:accent2>
        <a:srgbClr val="AA3039"/>
      </a:accent2>
      <a:accent3>
        <a:srgbClr val="FFFFFF"/>
      </a:accent3>
      <a:accent4>
        <a:srgbClr val="000000"/>
      </a:accent4>
      <a:accent5>
        <a:srgbClr val="E9EDEF"/>
      </a:accent5>
      <a:accent6>
        <a:srgbClr val="9A2A33"/>
      </a:accent6>
      <a:hlink>
        <a:srgbClr val="D21629"/>
      </a:hlink>
      <a:folHlink>
        <a:srgbClr val="F94320"/>
      </a:folHlink>
    </a:clrScheme>
    <a:fontScheme name="WSV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22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22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SV_template 1">
        <a:dk1>
          <a:srgbClr val="000000"/>
        </a:dk1>
        <a:lt1>
          <a:srgbClr val="FFFFFF"/>
        </a:lt1>
        <a:dk2>
          <a:srgbClr val="666666"/>
        </a:dk2>
        <a:lt2>
          <a:srgbClr val="164895"/>
        </a:lt2>
        <a:accent1>
          <a:srgbClr val="D9E0E3"/>
        </a:accent1>
        <a:accent2>
          <a:srgbClr val="AA3039"/>
        </a:accent2>
        <a:accent3>
          <a:srgbClr val="FFFFFF"/>
        </a:accent3>
        <a:accent4>
          <a:srgbClr val="000000"/>
        </a:accent4>
        <a:accent5>
          <a:srgbClr val="E9EDEF"/>
        </a:accent5>
        <a:accent6>
          <a:srgbClr val="9A2A33"/>
        </a:accent6>
        <a:hlink>
          <a:srgbClr val="D21629"/>
        </a:hlink>
        <a:folHlink>
          <a:srgbClr val="F943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WSV_Vorlage_16-10.pptx" id="{34ECF227-E111-4253-A316-6DDA6B80C005}" vid="{EE25F9B1-930B-4130-9876-87ACD428B6F5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PPT_WSV_Vorlage_16-10</Template>
  <TotalTime>0</TotalTime>
  <Words>234</Words>
  <Application>Microsoft Office PowerPoint</Application>
  <PresentationFormat>Bildschirmpräsentation (16:10)</PresentationFormat>
  <Paragraphs>50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Wingdings</vt:lpstr>
      <vt:lpstr>WSV_PowerPoint_Vorlage</vt:lpstr>
      <vt:lpstr> Ersatzneubau  Altglienicker Brücke (TeK km 35,78) </vt:lpstr>
      <vt:lpstr>Altglienicker Brücke (TeK km 35,78) </vt:lpstr>
      <vt:lpstr>Altglienicker Brücke (TeK km 35,78) </vt:lpstr>
      <vt:lpstr>Altglienicker Brücke (TeK km 35,78) </vt:lpstr>
      <vt:lpstr>Altglienicker Brücke (TeK km 35,78) </vt:lpstr>
      <vt:lpstr>Altglienicker Brücke (TeK km 35,78) </vt:lpstr>
      <vt:lpstr>Altglienicker Brücke (TeK km 35,78) </vt:lpstr>
      <vt:lpstr>Altglienicker Brücke (TeK km 35,78) </vt:lpstr>
      <vt:lpstr>Altglienicker Brücke (TeK km 35,78) </vt:lpstr>
    </vt:vector>
  </TitlesOfParts>
  <Company>WSV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Landgrabenbrücke Schwedt</dc:title>
  <dc:creator>Kohl, Franziska</dc:creator>
  <cp:lastModifiedBy>Hüller, Sabine</cp:lastModifiedBy>
  <cp:revision>41</cp:revision>
  <cp:lastPrinted>2025-10-10T08:40:30Z</cp:lastPrinted>
  <dcterms:created xsi:type="dcterms:W3CDTF">2025-05-06T09:31:39Z</dcterms:created>
  <dcterms:modified xsi:type="dcterms:W3CDTF">2025-10-10T08:40:48Z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/>
  </property>
  <property fmtid="{D5CDD505-2E9C-101B-9397-08002B2CF9AE}" pid="3" name="Presenter">
    <vt:lpwstr/>
  </property>
</Properties>
</file>