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13" r:id="rId2"/>
    <p:sldId id="480" r:id="rId3"/>
    <p:sldId id="483" r:id="rId4"/>
    <p:sldId id="306" r:id="rId5"/>
    <p:sldId id="376" r:id="rId6"/>
    <p:sldId id="393" r:id="rId7"/>
    <p:sldId id="459" r:id="rId8"/>
    <p:sldId id="412" r:id="rId9"/>
    <p:sldId id="487" r:id="rId10"/>
    <p:sldId id="485" r:id="rId11"/>
    <p:sldId id="486" r:id="rId12"/>
    <p:sldId id="484" r:id="rId13"/>
  </p:sldIdLst>
  <p:sldSz cx="9144000" cy="6858000" type="screen4x3"/>
  <p:notesSz cx="7104063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47" autoAdjust="0"/>
  </p:normalViewPr>
  <p:slideViewPr>
    <p:cSldViewPr>
      <p:cViewPr varScale="1">
        <p:scale>
          <a:sx n="151" d="100"/>
          <a:sy n="151" d="100"/>
        </p:scale>
        <p:origin x="967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2706" y="-108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5599225785213E-3"/>
          <c:y val="0.15809926759170659"/>
          <c:w val="0.7373586207268239"/>
          <c:h val="0.71979186518882587"/>
        </c:manualLayout>
      </c:layout>
      <c:pie3DChart>
        <c:varyColors val="1"/>
        <c:ser>
          <c:idx val="0"/>
          <c:order val="0"/>
          <c:tx>
            <c:strRef>
              <c:f>Daten!$C$17</c:f>
              <c:strCache>
                <c:ptCount val="1"/>
                <c:pt idx="0">
                  <c:v>2015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6C09-4F67-9A34-4B0F3D83C8F1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6C09-4F67-9A34-4B0F3D83C8F1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6C09-4F67-9A34-4B0F3D83C8F1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6C09-4F67-9A34-4B0F3D83C8F1}"/>
              </c:ext>
            </c:extLst>
          </c:dPt>
          <c:dPt>
            <c:idx val="4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6C09-4F67-9A34-4B0F3D83C8F1}"/>
              </c:ext>
            </c:extLst>
          </c:dPt>
          <c:dLbls>
            <c:dLbl>
              <c:idx val="0"/>
              <c:layout>
                <c:manualLayout>
                  <c:x val="3.2735221386735541E-2"/>
                  <c:y val="-1.928005581081991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09-4F67-9A34-4B0F3D83C8F1}"/>
                </c:ext>
              </c:extLst>
            </c:dLbl>
            <c:dLbl>
              <c:idx val="1"/>
              <c:layout>
                <c:manualLayout>
                  <c:x val="4.3933931488368466E-2"/>
                  <c:y val="-1.12585048862065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09-4F67-9A34-4B0F3D83C8F1}"/>
                </c:ext>
              </c:extLst>
            </c:dLbl>
            <c:dLbl>
              <c:idx val="2"/>
              <c:layout>
                <c:manualLayout>
                  <c:x val="-1.5866599837238005E-4"/>
                  <c:y val="4.65718775598909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09-4F67-9A34-4B0F3D83C8F1}"/>
                </c:ext>
              </c:extLst>
            </c:dLbl>
            <c:dLbl>
              <c:idx val="3"/>
              <c:layout>
                <c:manualLayout>
                  <c:x val="-4.9809053159617596E-2"/>
                  <c:y val="-1.1977716483108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09-4F67-9A34-4B0F3D83C8F1}"/>
                </c:ext>
              </c:extLst>
            </c:dLbl>
            <c:dLbl>
              <c:idx val="4"/>
              <c:layout>
                <c:manualLayout>
                  <c:x val="-2.6800756681595499E-3"/>
                  <c:y val="-1.794891084474313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09-4F67-9A34-4B0F3D83C8F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Daten!$A$18:$A$22</c:f>
              <c:strCache>
                <c:ptCount val="5"/>
                <c:pt idx="0">
                  <c:v>HGr 4 - Personalausgaben</c:v>
                </c:pt>
                <c:pt idx="1">
                  <c:v>HGr 5 - sächl. Verwaltungsausgaben</c:v>
                </c:pt>
                <c:pt idx="2">
                  <c:v>HGr 7 - Investitionen, Baumaßnahmen</c:v>
                </c:pt>
                <c:pt idx="3">
                  <c:v>Freybrücke (Kapitel 1210)</c:v>
                </c:pt>
                <c:pt idx="4">
                  <c:v>HGr 8 - sonstige Investitionen</c:v>
                </c:pt>
              </c:strCache>
            </c:strRef>
          </c:cat>
          <c:val>
            <c:numRef>
              <c:f>Daten!$C$18:$C$22</c:f>
              <c:numCache>
                <c:formatCode>#,##0</c:formatCode>
                <c:ptCount val="5"/>
                <c:pt idx="0">
                  <c:v>7847</c:v>
                </c:pt>
                <c:pt idx="1">
                  <c:v>1942.296</c:v>
                </c:pt>
                <c:pt idx="2">
                  <c:v>68227</c:v>
                </c:pt>
                <c:pt idx="3">
                  <c:v>9800</c:v>
                </c:pt>
                <c:pt idx="4">
                  <c:v>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C09-4F67-9A34-4B0F3D83C8F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533547224818311"/>
          <c:y val="0.69673088222675938"/>
          <c:w val="0.34780869537098419"/>
          <c:h val="0.24072086530584952"/>
        </c:manualLayout>
      </c:layout>
      <c:overlay val="0"/>
      <c:txPr>
        <a:bodyPr/>
        <a:lstStyle/>
        <a:p>
          <a:pPr rtl="0">
            <a:defRPr sz="1200">
              <a:latin typeface="Arial" pitchFamily="34" charset="0"/>
              <a:cs typeface="Arial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0.66036</cdr:x>
      <cdr:y>0.62002</cdr:y>
    </cdr:from>
    <cdr:to>
      <cdr:x>0.96776</cdr:x>
      <cdr:y>0.68617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5832648" y="3528392"/>
          <a:ext cx="2715118" cy="376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400" b="1" dirty="0">
              <a:latin typeface="Arial" pitchFamily="34" charset="0"/>
              <a:cs typeface="Arial" pitchFamily="34" charset="0"/>
            </a:rPr>
            <a:t>Haushaltsvolumen</a:t>
          </a:r>
          <a:r>
            <a:rPr lang="de-DE" sz="1400" b="1" baseline="0" dirty="0">
              <a:latin typeface="Arial" pitchFamily="34" charset="0"/>
              <a:cs typeface="Arial" pitchFamily="34" charset="0"/>
            </a:rPr>
            <a:t> 88.071.000 €</a:t>
          </a:r>
          <a:endParaRPr lang="de-DE" sz="14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836" y="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36" y="972185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93BC85-1E14-47A9-B73A-D232DE3ABDB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425" y="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786" y="4860925"/>
            <a:ext cx="5210493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9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425" y="9723439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9" tIns="49535" rIns="99069" bIns="495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BFA25F5-0B05-463E-BA93-5DB4380AFD6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A25F5-0B05-463E-BA93-5DB4380AFD66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4415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855" indent="-3064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332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0735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6138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3434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728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024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5318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8D676C-7EFF-4135-A954-874AECF429F9}" type="slidenum">
              <a:rPr lang="de-DE" altLang="de-DE" sz="1300"/>
              <a:pPr>
                <a:spcBef>
                  <a:spcPct val="0"/>
                </a:spcBef>
              </a:pPr>
              <a:t>7</a:t>
            </a:fld>
            <a:endParaRPr lang="de-DE" altLang="de-DE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427038"/>
            <a:ext cx="5570537" cy="41783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4649" y="4860925"/>
            <a:ext cx="5394767" cy="4605338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43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855" indent="-3064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332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0735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6138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3434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728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024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5318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8D676C-7EFF-4135-A954-874AECF429F9}" type="slidenum">
              <a:rPr lang="de-DE" altLang="de-DE" sz="1300"/>
              <a:pPr>
                <a:spcBef>
                  <a:spcPct val="0"/>
                </a:spcBef>
              </a:pPr>
              <a:t>8</a:t>
            </a:fld>
            <a:endParaRPr lang="de-DE" altLang="de-DE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427038"/>
            <a:ext cx="5570537" cy="41783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4649" y="4860925"/>
            <a:ext cx="5394767" cy="4605338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26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855" indent="-3064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332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0735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6138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3434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728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024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5318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8D676C-7EFF-4135-A954-874AECF429F9}" type="slidenum">
              <a:rPr lang="de-DE" altLang="de-DE" sz="1300"/>
              <a:pPr>
                <a:spcBef>
                  <a:spcPct val="0"/>
                </a:spcBef>
              </a:pPr>
              <a:t>9</a:t>
            </a:fld>
            <a:endParaRPr lang="de-DE" altLang="de-DE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427038"/>
            <a:ext cx="5570537" cy="41783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4649" y="4860925"/>
            <a:ext cx="5394767" cy="4605338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3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855" indent="-3064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332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0735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6138" indent="-24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3434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728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024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5318" indent="-244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8D676C-7EFF-4135-A954-874AECF429F9}" type="slidenum">
              <a:rPr lang="de-DE" altLang="de-DE" sz="1300"/>
              <a:pPr>
                <a:spcBef>
                  <a:spcPct val="0"/>
                </a:spcBef>
              </a:pPr>
              <a:t>10</a:t>
            </a:fld>
            <a:endParaRPr lang="de-DE" altLang="de-DE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427038"/>
            <a:ext cx="5570537" cy="41783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4649" y="4860925"/>
            <a:ext cx="5394767" cy="4605338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WSV_Cla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1188" y="357188"/>
            <a:ext cx="1858962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189038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917575"/>
            <a:ext cx="5905500" cy="68262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5671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2841283A-0F48-42F4-94CB-F7BCFFF64564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132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283325" y="457200"/>
            <a:ext cx="1889125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1188" y="457200"/>
            <a:ext cx="5519737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C065D3F7-3433-48E6-BE58-7E2F87D2FF87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546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2251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A7ECB231-BF80-438C-9242-71EEC3FE9AA2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50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703637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467225" y="1600200"/>
            <a:ext cx="3705225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05BDA38C-A1A8-4D1A-A9E4-443E4BE5F29E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636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209AF1E4-6DCB-4D59-8289-B97AC82C1F81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059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66394834-C006-4998-A526-1A5A0C4E20A3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280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AB9D8D92-782E-46D9-A40E-15AF7FC38B32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2808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44112CC0-B0A1-41D2-8D3E-9D7392E3227C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4157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</a:t>
            </a:r>
            <a:fld id="{2DF6F6D8-97DD-43E1-B6AE-9002244DC7D6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50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3"/>
          <p:cNvSpPr>
            <a:spLocks noChangeArrowheads="1"/>
          </p:cNvSpPr>
          <p:nvPr/>
        </p:nvSpPr>
        <p:spPr bwMode="gray">
          <a:xfrm>
            <a:off x="250825" y="1412875"/>
            <a:ext cx="8642350" cy="5256213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chemeClr val="tx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692275" y="6524625"/>
            <a:ext cx="6480175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8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t>Rolf Dietrich</a:t>
            </a:r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39750" y="6524625"/>
            <a:ext cx="99695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258888" y="6524625"/>
            <a:ext cx="5603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800" noProof="1"/>
            </a:lvl1pPr>
          </a:lstStyle>
          <a:p>
            <a:pPr>
              <a:defRPr/>
            </a:pPr>
            <a:r>
              <a:rPr lang="de-DE" altLang="de-DE"/>
              <a:t>S</a:t>
            </a:r>
            <a:fld id="{5D778A58-AB85-4DA7-B53A-AF0B333A9196}" type="slidenum">
              <a:rPr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11188" y="457200"/>
            <a:ext cx="6732587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11188" y="1600200"/>
            <a:ext cx="7561262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1032" name="Picture 212" descr="WSV_RGB_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88238" y="342900"/>
            <a:ext cx="698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WSV_Clai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1188" y="357188"/>
            <a:ext cx="1858962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" name="*GRIDLINE01*" hidden="1"/>
          <p:cNvGrpSpPr>
            <a:grpSpLocks/>
          </p:cNvGrpSpPr>
          <p:nvPr/>
        </p:nvGrpSpPr>
        <p:grpSpPr bwMode="auto">
          <a:xfrm>
            <a:off x="250825" y="404813"/>
            <a:ext cx="8640763" cy="6262687"/>
            <a:chOff x="158" y="255"/>
            <a:chExt cx="5443" cy="3945"/>
          </a:xfrm>
        </p:grpSpPr>
        <p:sp>
          <p:nvSpPr>
            <p:cNvPr id="1035" name="*GRIDLINE01*Rectangle 210" hidden="1"/>
            <p:cNvSpPr>
              <a:spLocks noChangeArrowheads="1"/>
            </p:cNvSpPr>
            <p:nvPr userDrawn="1"/>
          </p:nvSpPr>
          <p:spPr bwMode="hidden">
            <a:xfrm>
              <a:off x="4150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36" name="*GRIDLINE01*Rectangle 211" hidden="1"/>
            <p:cNvSpPr>
              <a:spLocks noChangeArrowheads="1"/>
            </p:cNvSpPr>
            <p:nvPr userDrawn="1"/>
          </p:nvSpPr>
          <p:spPr bwMode="hidden">
            <a:xfrm>
              <a:off x="4649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37" name="*GRIDLINE01*Rectangle 212" hidden="1"/>
            <p:cNvSpPr>
              <a:spLocks noChangeArrowheads="1"/>
            </p:cNvSpPr>
            <p:nvPr userDrawn="1"/>
          </p:nvSpPr>
          <p:spPr bwMode="hidden">
            <a:xfrm>
              <a:off x="1156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38" name="*GRIDLINE01*Rectangle 213" hidden="1"/>
            <p:cNvSpPr>
              <a:spLocks noChangeArrowheads="1"/>
            </p:cNvSpPr>
            <p:nvPr userDrawn="1"/>
          </p:nvSpPr>
          <p:spPr bwMode="hidden">
            <a:xfrm>
              <a:off x="158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39" name="*GRIDLINE01*Rectangle 214" hidden="1"/>
            <p:cNvSpPr>
              <a:spLocks noChangeArrowheads="1"/>
            </p:cNvSpPr>
            <p:nvPr userDrawn="1"/>
          </p:nvSpPr>
          <p:spPr bwMode="hidden">
            <a:xfrm>
              <a:off x="657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0" name="*GRIDLINE01*Rectangle 215" hidden="1"/>
            <p:cNvSpPr>
              <a:spLocks noChangeArrowheads="1"/>
            </p:cNvSpPr>
            <p:nvPr userDrawn="1"/>
          </p:nvSpPr>
          <p:spPr bwMode="hidden">
            <a:xfrm>
              <a:off x="1655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1" name="*GRIDLINE01*Rectangle 216" hidden="1"/>
            <p:cNvSpPr>
              <a:spLocks noChangeArrowheads="1"/>
            </p:cNvSpPr>
            <p:nvPr userDrawn="1"/>
          </p:nvSpPr>
          <p:spPr bwMode="hidden">
            <a:xfrm>
              <a:off x="2154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2" name="*GRIDLINE01*Rectangle 217" hidden="1"/>
            <p:cNvSpPr>
              <a:spLocks noChangeArrowheads="1"/>
            </p:cNvSpPr>
            <p:nvPr userDrawn="1"/>
          </p:nvSpPr>
          <p:spPr bwMode="hidden">
            <a:xfrm>
              <a:off x="2653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3" name="*GRIDLINE01*Rectangle 218" hidden="1"/>
            <p:cNvSpPr>
              <a:spLocks noChangeArrowheads="1"/>
            </p:cNvSpPr>
            <p:nvPr userDrawn="1"/>
          </p:nvSpPr>
          <p:spPr bwMode="hidden">
            <a:xfrm>
              <a:off x="3152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4" name="*GRIDLINE01*Rectangle 219" hidden="1"/>
            <p:cNvSpPr>
              <a:spLocks noChangeArrowheads="1"/>
            </p:cNvSpPr>
            <p:nvPr userDrawn="1"/>
          </p:nvSpPr>
          <p:spPr bwMode="hidden">
            <a:xfrm>
              <a:off x="3651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5" name="*GRIDLINE01*Rectangle 220" hidden="1"/>
            <p:cNvSpPr>
              <a:spLocks noChangeArrowheads="1"/>
            </p:cNvSpPr>
            <p:nvPr userDrawn="1"/>
          </p:nvSpPr>
          <p:spPr bwMode="hidden">
            <a:xfrm>
              <a:off x="5148" y="3249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6" name="*GRIDLINE01*Rectangle 221" hidden="1"/>
            <p:cNvSpPr>
              <a:spLocks noChangeArrowheads="1"/>
            </p:cNvSpPr>
            <p:nvPr userDrawn="1"/>
          </p:nvSpPr>
          <p:spPr bwMode="hidden">
            <a:xfrm>
              <a:off x="4150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7" name="*GRIDLINE01*Rectangle 222" hidden="1"/>
            <p:cNvSpPr>
              <a:spLocks noChangeArrowheads="1"/>
            </p:cNvSpPr>
            <p:nvPr userDrawn="1"/>
          </p:nvSpPr>
          <p:spPr bwMode="hidden">
            <a:xfrm>
              <a:off x="4649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8" name="*GRIDLINE01*Rectangle 223" hidden="1"/>
            <p:cNvSpPr>
              <a:spLocks noChangeArrowheads="1"/>
            </p:cNvSpPr>
            <p:nvPr userDrawn="1"/>
          </p:nvSpPr>
          <p:spPr bwMode="hidden">
            <a:xfrm>
              <a:off x="1156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49" name="*GRIDLINE01*Rectangle 224" hidden="1"/>
            <p:cNvSpPr>
              <a:spLocks noChangeArrowheads="1"/>
            </p:cNvSpPr>
            <p:nvPr userDrawn="1"/>
          </p:nvSpPr>
          <p:spPr bwMode="hidden">
            <a:xfrm>
              <a:off x="158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0" name="*GRIDLINE01*Rectangle 225" hidden="1"/>
            <p:cNvSpPr>
              <a:spLocks noChangeArrowheads="1"/>
            </p:cNvSpPr>
            <p:nvPr userDrawn="1"/>
          </p:nvSpPr>
          <p:spPr bwMode="hidden">
            <a:xfrm>
              <a:off x="657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1" name="*GRIDLINE01*Rectangle 226" hidden="1"/>
            <p:cNvSpPr>
              <a:spLocks noChangeArrowheads="1"/>
            </p:cNvSpPr>
            <p:nvPr userDrawn="1"/>
          </p:nvSpPr>
          <p:spPr bwMode="hidden">
            <a:xfrm>
              <a:off x="1655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2" name="*GRIDLINE01*Rectangle 227" hidden="1"/>
            <p:cNvSpPr>
              <a:spLocks noChangeArrowheads="1"/>
            </p:cNvSpPr>
            <p:nvPr userDrawn="1"/>
          </p:nvSpPr>
          <p:spPr bwMode="hidden">
            <a:xfrm>
              <a:off x="2154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3" name="*GRIDLINE01*Rectangle 228" hidden="1"/>
            <p:cNvSpPr>
              <a:spLocks noChangeArrowheads="1"/>
            </p:cNvSpPr>
            <p:nvPr userDrawn="1"/>
          </p:nvSpPr>
          <p:spPr bwMode="hidden">
            <a:xfrm>
              <a:off x="2653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4" name="*GRIDLINE01*Rectangle 229" hidden="1"/>
            <p:cNvSpPr>
              <a:spLocks noChangeArrowheads="1"/>
            </p:cNvSpPr>
            <p:nvPr userDrawn="1"/>
          </p:nvSpPr>
          <p:spPr bwMode="hidden">
            <a:xfrm>
              <a:off x="3152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5" name="*GRIDLINE01*Rectangle 230" hidden="1"/>
            <p:cNvSpPr>
              <a:spLocks noChangeArrowheads="1"/>
            </p:cNvSpPr>
            <p:nvPr userDrawn="1"/>
          </p:nvSpPr>
          <p:spPr bwMode="hidden">
            <a:xfrm>
              <a:off x="3651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6" name="*GRIDLINE01*Rectangle 231" hidden="1"/>
            <p:cNvSpPr>
              <a:spLocks noChangeArrowheads="1"/>
            </p:cNvSpPr>
            <p:nvPr userDrawn="1"/>
          </p:nvSpPr>
          <p:spPr bwMode="hidden">
            <a:xfrm>
              <a:off x="5148" y="255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7" name="*GRIDLINE01*Rectangle 232" hidden="1"/>
            <p:cNvSpPr>
              <a:spLocks noChangeArrowheads="1"/>
            </p:cNvSpPr>
            <p:nvPr userDrawn="1"/>
          </p:nvSpPr>
          <p:spPr bwMode="hidden">
            <a:xfrm>
              <a:off x="4150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8" name="*GRIDLINE01*Rectangle 233" hidden="1"/>
            <p:cNvSpPr>
              <a:spLocks noChangeArrowheads="1"/>
            </p:cNvSpPr>
            <p:nvPr userDrawn="1"/>
          </p:nvSpPr>
          <p:spPr bwMode="hidden">
            <a:xfrm>
              <a:off x="4649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59" name="*GRIDLINE01*Rectangle 234" hidden="1"/>
            <p:cNvSpPr>
              <a:spLocks noChangeArrowheads="1"/>
            </p:cNvSpPr>
            <p:nvPr userDrawn="1"/>
          </p:nvSpPr>
          <p:spPr bwMode="hidden">
            <a:xfrm>
              <a:off x="1156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0" name="*GRIDLINE01*Rectangle 235" hidden="1"/>
            <p:cNvSpPr>
              <a:spLocks noChangeArrowheads="1"/>
            </p:cNvSpPr>
            <p:nvPr userDrawn="1"/>
          </p:nvSpPr>
          <p:spPr bwMode="hidden">
            <a:xfrm>
              <a:off x="158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1" name="*GRIDLINE01*Rectangle 236" hidden="1"/>
            <p:cNvSpPr>
              <a:spLocks noChangeArrowheads="1"/>
            </p:cNvSpPr>
            <p:nvPr userDrawn="1"/>
          </p:nvSpPr>
          <p:spPr bwMode="hidden">
            <a:xfrm>
              <a:off x="657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2" name="*GRIDLINE01*Rectangle 237" hidden="1"/>
            <p:cNvSpPr>
              <a:spLocks noChangeArrowheads="1"/>
            </p:cNvSpPr>
            <p:nvPr userDrawn="1"/>
          </p:nvSpPr>
          <p:spPr bwMode="hidden">
            <a:xfrm>
              <a:off x="1655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3" name="*GRIDLINE01*Rectangle 238" hidden="1"/>
            <p:cNvSpPr>
              <a:spLocks noChangeArrowheads="1"/>
            </p:cNvSpPr>
            <p:nvPr userDrawn="1"/>
          </p:nvSpPr>
          <p:spPr bwMode="hidden">
            <a:xfrm>
              <a:off x="2154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4" name="*GRIDLINE01*Rectangle 239" hidden="1"/>
            <p:cNvSpPr>
              <a:spLocks noChangeArrowheads="1"/>
            </p:cNvSpPr>
            <p:nvPr userDrawn="1"/>
          </p:nvSpPr>
          <p:spPr bwMode="hidden">
            <a:xfrm>
              <a:off x="2653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5" name="*GRIDLINE01*Rectangle 240" hidden="1"/>
            <p:cNvSpPr>
              <a:spLocks noChangeArrowheads="1"/>
            </p:cNvSpPr>
            <p:nvPr userDrawn="1"/>
          </p:nvSpPr>
          <p:spPr bwMode="hidden">
            <a:xfrm>
              <a:off x="3152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6" name="*GRIDLINE01*Rectangle 241" hidden="1"/>
            <p:cNvSpPr>
              <a:spLocks noChangeArrowheads="1"/>
            </p:cNvSpPr>
            <p:nvPr userDrawn="1"/>
          </p:nvSpPr>
          <p:spPr bwMode="hidden">
            <a:xfrm>
              <a:off x="3651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7" name="*GRIDLINE01*Rectangle 242" hidden="1"/>
            <p:cNvSpPr>
              <a:spLocks noChangeArrowheads="1"/>
            </p:cNvSpPr>
            <p:nvPr userDrawn="1"/>
          </p:nvSpPr>
          <p:spPr bwMode="hidden">
            <a:xfrm>
              <a:off x="5148" y="754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8" name="*GRIDLINE01*Rectangle 243" hidden="1"/>
            <p:cNvSpPr>
              <a:spLocks noChangeArrowheads="1"/>
            </p:cNvSpPr>
            <p:nvPr userDrawn="1"/>
          </p:nvSpPr>
          <p:spPr bwMode="hidden">
            <a:xfrm>
              <a:off x="4150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69" name="*GRIDLINE01*Rectangle 244" hidden="1"/>
            <p:cNvSpPr>
              <a:spLocks noChangeArrowheads="1"/>
            </p:cNvSpPr>
            <p:nvPr userDrawn="1"/>
          </p:nvSpPr>
          <p:spPr bwMode="hidden">
            <a:xfrm>
              <a:off x="4649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0" name="*GRIDLINE01*Rectangle 245" hidden="1"/>
            <p:cNvSpPr>
              <a:spLocks noChangeArrowheads="1"/>
            </p:cNvSpPr>
            <p:nvPr userDrawn="1"/>
          </p:nvSpPr>
          <p:spPr bwMode="hidden">
            <a:xfrm>
              <a:off x="1156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1" name="*GRIDLINE01*Rectangle 246" hidden="1"/>
            <p:cNvSpPr>
              <a:spLocks noChangeArrowheads="1"/>
            </p:cNvSpPr>
            <p:nvPr userDrawn="1"/>
          </p:nvSpPr>
          <p:spPr bwMode="hidden">
            <a:xfrm>
              <a:off x="158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2" name="*GRIDLINE01*Rectangle 247" hidden="1"/>
            <p:cNvSpPr>
              <a:spLocks noChangeArrowheads="1"/>
            </p:cNvSpPr>
            <p:nvPr userDrawn="1"/>
          </p:nvSpPr>
          <p:spPr bwMode="hidden">
            <a:xfrm>
              <a:off x="657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3" name="*GRIDLINE01*Rectangle 248" hidden="1"/>
            <p:cNvSpPr>
              <a:spLocks noChangeArrowheads="1"/>
            </p:cNvSpPr>
            <p:nvPr userDrawn="1"/>
          </p:nvSpPr>
          <p:spPr bwMode="hidden">
            <a:xfrm>
              <a:off x="1655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4" name="*GRIDLINE01*Rectangle 249" hidden="1"/>
            <p:cNvSpPr>
              <a:spLocks noChangeArrowheads="1"/>
            </p:cNvSpPr>
            <p:nvPr userDrawn="1"/>
          </p:nvSpPr>
          <p:spPr bwMode="hidden">
            <a:xfrm>
              <a:off x="2154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5" name="*GRIDLINE01*Rectangle 250" hidden="1"/>
            <p:cNvSpPr>
              <a:spLocks noChangeArrowheads="1"/>
            </p:cNvSpPr>
            <p:nvPr userDrawn="1"/>
          </p:nvSpPr>
          <p:spPr bwMode="hidden">
            <a:xfrm>
              <a:off x="2653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6" name="*GRIDLINE01*Rectangle 251" hidden="1"/>
            <p:cNvSpPr>
              <a:spLocks noChangeArrowheads="1"/>
            </p:cNvSpPr>
            <p:nvPr userDrawn="1"/>
          </p:nvSpPr>
          <p:spPr bwMode="hidden">
            <a:xfrm>
              <a:off x="3152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7" name="*GRIDLINE01*Rectangle 252" hidden="1"/>
            <p:cNvSpPr>
              <a:spLocks noChangeArrowheads="1"/>
            </p:cNvSpPr>
            <p:nvPr userDrawn="1"/>
          </p:nvSpPr>
          <p:spPr bwMode="hidden">
            <a:xfrm>
              <a:off x="3651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8" name="*GRIDLINE01*Rectangle 253" hidden="1"/>
            <p:cNvSpPr>
              <a:spLocks noChangeArrowheads="1"/>
            </p:cNvSpPr>
            <p:nvPr userDrawn="1"/>
          </p:nvSpPr>
          <p:spPr bwMode="hidden">
            <a:xfrm>
              <a:off x="5148" y="1253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79" name="*GRIDLINE01*Rectangle 254" hidden="1"/>
            <p:cNvSpPr>
              <a:spLocks noChangeArrowheads="1"/>
            </p:cNvSpPr>
            <p:nvPr userDrawn="1"/>
          </p:nvSpPr>
          <p:spPr bwMode="hidden">
            <a:xfrm>
              <a:off x="4150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0" name="*GRIDLINE01*Rectangle 255" hidden="1"/>
            <p:cNvSpPr>
              <a:spLocks noChangeArrowheads="1"/>
            </p:cNvSpPr>
            <p:nvPr userDrawn="1"/>
          </p:nvSpPr>
          <p:spPr bwMode="hidden">
            <a:xfrm>
              <a:off x="4649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1" name="*GRIDLINE01*Rectangle 256" hidden="1"/>
            <p:cNvSpPr>
              <a:spLocks noChangeArrowheads="1"/>
            </p:cNvSpPr>
            <p:nvPr userDrawn="1"/>
          </p:nvSpPr>
          <p:spPr bwMode="hidden">
            <a:xfrm>
              <a:off x="1156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2" name="*GRIDLINE01*Rectangle 257" hidden="1"/>
            <p:cNvSpPr>
              <a:spLocks noChangeArrowheads="1"/>
            </p:cNvSpPr>
            <p:nvPr userDrawn="1"/>
          </p:nvSpPr>
          <p:spPr bwMode="hidden">
            <a:xfrm>
              <a:off x="158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3" name="*GRIDLINE01*Rectangle 258" hidden="1"/>
            <p:cNvSpPr>
              <a:spLocks noChangeArrowheads="1"/>
            </p:cNvSpPr>
            <p:nvPr userDrawn="1"/>
          </p:nvSpPr>
          <p:spPr bwMode="hidden">
            <a:xfrm>
              <a:off x="657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4" name="*GRIDLINE01*Rectangle 259" hidden="1"/>
            <p:cNvSpPr>
              <a:spLocks noChangeArrowheads="1"/>
            </p:cNvSpPr>
            <p:nvPr userDrawn="1"/>
          </p:nvSpPr>
          <p:spPr bwMode="hidden">
            <a:xfrm>
              <a:off x="1655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5" name="*GRIDLINE01*Rectangle 260" hidden="1"/>
            <p:cNvSpPr>
              <a:spLocks noChangeArrowheads="1"/>
            </p:cNvSpPr>
            <p:nvPr userDrawn="1"/>
          </p:nvSpPr>
          <p:spPr bwMode="hidden">
            <a:xfrm>
              <a:off x="2154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6" name="*GRIDLINE01*Rectangle 261" hidden="1"/>
            <p:cNvSpPr>
              <a:spLocks noChangeArrowheads="1"/>
            </p:cNvSpPr>
            <p:nvPr userDrawn="1"/>
          </p:nvSpPr>
          <p:spPr bwMode="hidden">
            <a:xfrm>
              <a:off x="2653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7" name="*GRIDLINE01*Rectangle 262" hidden="1"/>
            <p:cNvSpPr>
              <a:spLocks noChangeArrowheads="1"/>
            </p:cNvSpPr>
            <p:nvPr userDrawn="1"/>
          </p:nvSpPr>
          <p:spPr bwMode="hidden">
            <a:xfrm>
              <a:off x="3152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8" name="*GRIDLINE01*Rectangle 263" hidden="1"/>
            <p:cNvSpPr>
              <a:spLocks noChangeArrowheads="1"/>
            </p:cNvSpPr>
            <p:nvPr userDrawn="1"/>
          </p:nvSpPr>
          <p:spPr bwMode="hidden">
            <a:xfrm>
              <a:off x="3651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89" name="*GRIDLINE01*Rectangle 264" hidden="1"/>
            <p:cNvSpPr>
              <a:spLocks noChangeArrowheads="1"/>
            </p:cNvSpPr>
            <p:nvPr userDrawn="1"/>
          </p:nvSpPr>
          <p:spPr bwMode="hidden">
            <a:xfrm>
              <a:off x="5148" y="1752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0" name="*GRIDLINE01*Rectangle 265" hidden="1"/>
            <p:cNvSpPr>
              <a:spLocks noChangeArrowheads="1"/>
            </p:cNvSpPr>
            <p:nvPr userDrawn="1"/>
          </p:nvSpPr>
          <p:spPr bwMode="hidden">
            <a:xfrm>
              <a:off x="4150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1" name="*GRIDLINE01*Rectangle 266" hidden="1"/>
            <p:cNvSpPr>
              <a:spLocks noChangeArrowheads="1"/>
            </p:cNvSpPr>
            <p:nvPr userDrawn="1"/>
          </p:nvSpPr>
          <p:spPr bwMode="hidden">
            <a:xfrm>
              <a:off x="4649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2" name="*GRIDLINE01*Rectangle 267" hidden="1"/>
            <p:cNvSpPr>
              <a:spLocks noChangeArrowheads="1"/>
            </p:cNvSpPr>
            <p:nvPr userDrawn="1"/>
          </p:nvSpPr>
          <p:spPr bwMode="hidden">
            <a:xfrm>
              <a:off x="1156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3" name="*GRIDLINE01*Rectangle 268" hidden="1"/>
            <p:cNvSpPr>
              <a:spLocks noChangeArrowheads="1"/>
            </p:cNvSpPr>
            <p:nvPr userDrawn="1"/>
          </p:nvSpPr>
          <p:spPr bwMode="hidden">
            <a:xfrm>
              <a:off x="158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4" name="*GRIDLINE01*Rectangle 269" hidden="1"/>
            <p:cNvSpPr>
              <a:spLocks noChangeArrowheads="1"/>
            </p:cNvSpPr>
            <p:nvPr userDrawn="1"/>
          </p:nvSpPr>
          <p:spPr bwMode="hidden">
            <a:xfrm>
              <a:off x="657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5" name="*GRIDLINE01*Rectangle 270" hidden="1"/>
            <p:cNvSpPr>
              <a:spLocks noChangeArrowheads="1"/>
            </p:cNvSpPr>
            <p:nvPr userDrawn="1"/>
          </p:nvSpPr>
          <p:spPr bwMode="hidden">
            <a:xfrm>
              <a:off x="1655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6" name="*GRIDLINE01*Rectangle 271" hidden="1"/>
            <p:cNvSpPr>
              <a:spLocks noChangeArrowheads="1"/>
            </p:cNvSpPr>
            <p:nvPr userDrawn="1"/>
          </p:nvSpPr>
          <p:spPr bwMode="hidden">
            <a:xfrm>
              <a:off x="2154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7" name="*GRIDLINE01*Rectangle 272" hidden="1"/>
            <p:cNvSpPr>
              <a:spLocks noChangeArrowheads="1"/>
            </p:cNvSpPr>
            <p:nvPr userDrawn="1"/>
          </p:nvSpPr>
          <p:spPr bwMode="hidden">
            <a:xfrm>
              <a:off x="2653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8" name="*GRIDLINE01*Rectangle 273" hidden="1"/>
            <p:cNvSpPr>
              <a:spLocks noChangeArrowheads="1"/>
            </p:cNvSpPr>
            <p:nvPr userDrawn="1"/>
          </p:nvSpPr>
          <p:spPr bwMode="hidden">
            <a:xfrm>
              <a:off x="3152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099" name="*GRIDLINE01*Rectangle 274" hidden="1"/>
            <p:cNvSpPr>
              <a:spLocks noChangeArrowheads="1"/>
            </p:cNvSpPr>
            <p:nvPr userDrawn="1"/>
          </p:nvSpPr>
          <p:spPr bwMode="hidden">
            <a:xfrm>
              <a:off x="3651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0" name="*GRIDLINE01*Rectangle 275" hidden="1"/>
            <p:cNvSpPr>
              <a:spLocks noChangeArrowheads="1"/>
            </p:cNvSpPr>
            <p:nvPr userDrawn="1"/>
          </p:nvSpPr>
          <p:spPr bwMode="hidden">
            <a:xfrm>
              <a:off x="5148" y="2251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1" name="*GRIDLINE01*Rectangle 276" hidden="1"/>
            <p:cNvSpPr>
              <a:spLocks noChangeArrowheads="1"/>
            </p:cNvSpPr>
            <p:nvPr userDrawn="1"/>
          </p:nvSpPr>
          <p:spPr bwMode="hidden">
            <a:xfrm>
              <a:off x="4150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2" name="*GRIDLINE01*Rectangle 277" hidden="1"/>
            <p:cNvSpPr>
              <a:spLocks noChangeArrowheads="1"/>
            </p:cNvSpPr>
            <p:nvPr userDrawn="1"/>
          </p:nvSpPr>
          <p:spPr bwMode="hidden">
            <a:xfrm>
              <a:off x="4649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3" name="*GRIDLINE01*Rectangle 278" hidden="1"/>
            <p:cNvSpPr>
              <a:spLocks noChangeArrowheads="1"/>
            </p:cNvSpPr>
            <p:nvPr userDrawn="1"/>
          </p:nvSpPr>
          <p:spPr bwMode="hidden">
            <a:xfrm>
              <a:off x="1156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4" name="*GRIDLINE01*Rectangle 279" hidden="1"/>
            <p:cNvSpPr>
              <a:spLocks noChangeArrowheads="1"/>
            </p:cNvSpPr>
            <p:nvPr userDrawn="1"/>
          </p:nvSpPr>
          <p:spPr bwMode="hidden">
            <a:xfrm>
              <a:off x="158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5" name="*GRIDLINE01*Rectangle 280" hidden="1"/>
            <p:cNvSpPr>
              <a:spLocks noChangeArrowheads="1"/>
            </p:cNvSpPr>
            <p:nvPr userDrawn="1"/>
          </p:nvSpPr>
          <p:spPr bwMode="hidden">
            <a:xfrm>
              <a:off x="657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6" name="*GRIDLINE01*Rectangle 281" hidden="1"/>
            <p:cNvSpPr>
              <a:spLocks noChangeArrowheads="1"/>
            </p:cNvSpPr>
            <p:nvPr userDrawn="1"/>
          </p:nvSpPr>
          <p:spPr bwMode="hidden">
            <a:xfrm>
              <a:off x="1655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7" name="*GRIDLINE01*Rectangle 282" hidden="1"/>
            <p:cNvSpPr>
              <a:spLocks noChangeArrowheads="1"/>
            </p:cNvSpPr>
            <p:nvPr userDrawn="1"/>
          </p:nvSpPr>
          <p:spPr bwMode="hidden">
            <a:xfrm>
              <a:off x="2154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8" name="*GRIDLINE01*Rectangle 283" hidden="1"/>
            <p:cNvSpPr>
              <a:spLocks noChangeArrowheads="1"/>
            </p:cNvSpPr>
            <p:nvPr userDrawn="1"/>
          </p:nvSpPr>
          <p:spPr bwMode="hidden">
            <a:xfrm>
              <a:off x="2653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09" name="*GRIDLINE01*Rectangle 284" hidden="1"/>
            <p:cNvSpPr>
              <a:spLocks noChangeArrowheads="1"/>
            </p:cNvSpPr>
            <p:nvPr userDrawn="1"/>
          </p:nvSpPr>
          <p:spPr bwMode="hidden">
            <a:xfrm>
              <a:off x="3152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0" name="*GRIDLINE01*Rectangle 285" hidden="1"/>
            <p:cNvSpPr>
              <a:spLocks noChangeArrowheads="1"/>
            </p:cNvSpPr>
            <p:nvPr userDrawn="1"/>
          </p:nvSpPr>
          <p:spPr bwMode="hidden">
            <a:xfrm>
              <a:off x="3651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1" name="*GRIDLINE01*Rectangle 286" hidden="1"/>
            <p:cNvSpPr>
              <a:spLocks noChangeArrowheads="1"/>
            </p:cNvSpPr>
            <p:nvPr userDrawn="1"/>
          </p:nvSpPr>
          <p:spPr bwMode="hidden">
            <a:xfrm>
              <a:off x="5148" y="2750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2" name="*GRIDLINE01*Rectangle 287" hidden="1"/>
            <p:cNvSpPr>
              <a:spLocks noChangeArrowheads="1"/>
            </p:cNvSpPr>
            <p:nvPr userDrawn="1"/>
          </p:nvSpPr>
          <p:spPr bwMode="hidden">
            <a:xfrm>
              <a:off x="4150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3" name="*GRIDLINE01*Rectangle 288" hidden="1"/>
            <p:cNvSpPr>
              <a:spLocks noChangeArrowheads="1"/>
            </p:cNvSpPr>
            <p:nvPr userDrawn="1"/>
          </p:nvSpPr>
          <p:spPr bwMode="hidden">
            <a:xfrm>
              <a:off x="4649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4" name="*GRIDLINE01*Rectangle 289" hidden="1"/>
            <p:cNvSpPr>
              <a:spLocks noChangeArrowheads="1"/>
            </p:cNvSpPr>
            <p:nvPr userDrawn="1"/>
          </p:nvSpPr>
          <p:spPr bwMode="hidden">
            <a:xfrm>
              <a:off x="1156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5" name="*GRIDLINE01*Rectangle 290" hidden="1"/>
            <p:cNvSpPr>
              <a:spLocks noChangeArrowheads="1"/>
            </p:cNvSpPr>
            <p:nvPr userDrawn="1"/>
          </p:nvSpPr>
          <p:spPr bwMode="hidden">
            <a:xfrm>
              <a:off x="159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6" name="*GRIDLINE01*Rectangle 291" hidden="1"/>
            <p:cNvSpPr>
              <a:spLocks noChangeArrowheads="1"/>
            </p:cNvSpPr>
            <p:nvPr userDrawn="1"/>
          </p:nvSpPr>
          <p:spPr bwMode="hidden">
            <a:xfrm>
              <a:off x="657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7" name="*GRIDLINE01*Rectangle 292" hidden="1"/>
            <p:cNvSpPr>
              <a:spLocks noChangeArrowheads="1"/>
            </p:cNvSpPr>
            <p:nvPr userDrawn="1"/>
          </p:nvSpPr>
          <p:spPr bwMode="hidden">
            <a:xfrm>
              <a:off x="1655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8" name="*GRIDLINE01*Rectangle 293" hidden="1"/>
            <p:cNvSpPr>
              <a:spLocks noChangeArrowheads="1"/>
            </p:cNvSpPr>
            <p:nvPr userDrawn="1"/>
          </p:nvSpPr>
          <p:spPr bwMode="hidden">
            <a:xfrm>
              <a:off x="2154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19" name="*GRIDLINE01*Rectangle 294" hidden="1"/>
            <p:cNvSpPr>
              <a:spLocks noChangeArrowheads="1"/>
            </p:cNvSpPr>
            <p:nvPr userDrawn="1"/>
          </p:nvSpPr>
          <p:spPr bwMode="hidden">
            <a:xfrm>
              <a:off x="2653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20" name="*GRIDLINE01*Rectangle 295" hidden="1"/>
            <p:cNvSpPr>
              <a:spLocks noChangeArrowheads="1"/>
            </p:cNvSpPr>
            <p:nvPr userDrawn="1"/>
          </p:nvSpPr>
          <p:spPr bwMode="hidden">
            <a:xfrm>
              <a:off x="3152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21" name="*GRIDLINE01*Rectangle 296" hidden="1"/>
            <p:cNvSpPr>
              <a:spLocks noChangeArrowheads="1"/>
            </p:cNvSpPr>
            <p:nvPr userDrawn="1"/>
          </p:nvSpPr>
          <p:spPr bwMode="hidden">
            <a:xfrm>
              <a:off x="3651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  <p:sp>
          <p:nvSpPr>
            <p:cNvPr id="1122" name="*GRIDLINE01*Rectangle 297" hidden="1"/>
            <p:cNvSpPr>
              <a:spLocks noChangeArrowheads="1"/>
            </p:cNvSpPr>
            <p:nvPr userDrawn="1"/>
          </p:nvSpPr>
          <p:spPr bwMode="hidden">
            <a:xfrm>
              <a:off x="5148" y="3747"/>
              <a:ext cx="453" cy="453"/>
            </a:xfrm>
            <a:prstGeom prst="rect">
              <a:avLst/>
            </a:prstGeom>
            <a:solidFill>
              <a:srgbClr val="E6F2F3"/>
            </a:solidFill>
            <a:ln w="9525">
              <a:solidFill>
                <a:srgbClr val="E6F2F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ts val="2200"/>
                </a:lnSpc>
                <a:spcBef>
                  <a:spcPct val="4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  <a:spcBef>
                  <a:spcPct val="40000"/>
                </a:spcBef>
                <a:defRPr/>
              </a:pPr>
              <a:endParaRPr lang="de-DE" alt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ct val="4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69863" algn="l" rtl="0" eaLnBrk="0" fontAlgn="base" hangingPunct="0">
        <a:lnSpc>
          <a:spcPts val="2200"/>
        </a:lnSpc>
        <a:spcBef>
          <a:spcPct val="4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2pPr>
      <a:lvl3pPr marL="174625" indent="-1588" algn="l" rtl="0" eaLnBrk="0" fontAlgn="base" hangingPunct="0">
        <a:lnSpc>
          <a:spcPts val="2200"/>
        </a:lnSpc>
        <a:spcBef>
          <a:spcPct val="40000"/>
        </a:spcBef>
        <a:spcAft>
          <a:spcPct val="0"/>
        </a:spcAft>
        <a:defRPr sz="1600">
          <a:solidFill>
            <a:schemeClr val="tx1"/>
          </a:solidFill>
          <a:latin typeface="+mn-lt"/>
          <a:cs typeface="+mn-cs"/>
        </a:defRPr>
      </a:lvl3pPr>
      <a:lvl4pPr marL="347663" indent="-171450" algn="l" rtl="0" eaLnBrk="0" fontAlgn="base" hangingPunct="0">
        <a:lnSpc>
          <a:spcPts val="2200"/>
        </a:lnSpc>
        <a:spcBef>
          <a:spcPct val="4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4pPr>
      <a:lvl5pPr marL="349250" indent="1479550" algn="l" rtl="0" eaLnBrk="0" fontAlgn="base" hangingPunct="0">
        <a:lnSpc>
          <a:spcPts val="2200"/>
        </a:lnSpc>
        <a:spcBef>
          <a:spcPct val="40000"/>
        </a:spcBef>
        <a:spcAft>
          <a:spcPct val="0"/>
        </a:spcAft>
        <a:defRPr sz="1600">
          <a:solidFill>
            <a:schemeClr val="tx1"/>
          </a:solidFill>
          <a:latin typeface="+mn-lt"/>
          <a:cs typeface="+mn-cs"/>
        </a:defRPr>
      </a:lvl5pPr>
      <a:lvl6pPr marL="806450" algn="l" rtl="0" fontAlgn="base">
        <a:lnSpc>
          <a:spcPts val="2200"/>
        </a:lnSpc>
        <a:spcBef>
          <a:spcPct val="40000"/>
        </a:spcBef>
        <a:spcAft>
          <a:spcPct val="0"/>
        </a:spcAft>
        <a:defRPr sz="1600">
          <a:solidFill>
            <a:schemeClr val="tx1"/>
          </a:solidFill>
          <a:latin typeface="+mn-lt"/>
          <a:cs typeface="+mn-cs"/>
        </a:defRPr>
      </a:lvl6pPr>
      <a:lvl7pPr marL="1263650" algn="l" rtl="0" fontAlgn="base">
        <a:lnSpc>
          <a:spcPts val="2200"/>
        </a:lnSpc>
        <a:spcBef>
          <a:spcPct val="40000"/>
        </a:spcBef>
        <a:spcAft>
          <a:spcPct val="0"/>
        </a:spcAft>
        <a:defRPr sz="1600">
          <a:solidFill>
            <a:schemeClr val="tx1"/>
          </a:solidFill>
          <a:latin typeface="+mn-lt"/>
          <a:cs typeface="+mn-cs"/>
        </a:defRPr>
      </a:lvl7pPr>
      <a:lvl8pPr marL="1720850" algn="l" rtl="0" fontAlgn="base">
        <a:lnSpc>
          <a:spcPts val="2200"/>
        </a:lnSpc>
        <a:spcBef>
          <a:spcPct val="40000"/>
        </a:spcBef>
        <a:spcAft>
          <a:spcPct val="0"/>
        </a:spcAft>
        <a:defRPr sz="1600">
          <a:solidFill>
            <a:schemeClr val="tx1"/>
          </a:solidFill>
          <a:latin typeface="+mn-lt"/>
          <a:cs typeface="+mn-cs"/>
        </a:defRPr>
      </a:lvl8pPr>
      <a:lvl9pPr marL="2178050" algn="l" rtl="0" fontAlgn="base">
        <a:lnSpc>
          <a:spcPts val="2200"/>
        </a:lnSpc>
        <a:spcBef>
          <a:spcPct val="40000"/>
        </a:spcBef>
        <a:spcAft>
          <a:spcPct val="0"/>
        </a:spcAft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wis.d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939925"/>
            <a:ext cx="8389938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sz="2400" dirty="0"/>
              <a:t>Das Wasserstraßen-Neubauamt Berlin</a:t>
            </a:r>
          </a:p>
        </p:txBody>
      </p:sp>
      <p:sp>
        <p:nvSpPr>
          <p:cNvPr id="15364" name="Rectangle 21"/>
          <p:cNvSpPr>
            <a:spLocks noChangeArrowheads="1"/>
          </p:cNvSpPr>
          <p:nvPr/>
        </p:nvSpPr>
        <p:spPr bwMode="gray">
          <a:xfrm>
            <a:off x="1908174" y="5300662"/>
            <a:ext cx="71537" cy="1474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5365" name="Rectangle 22"/>
          <p:cNvSpPr>
            <a:spLocks noChangeArrowheads="1"/>
          </p:cNvSpPr>
          <p:nvPr/>
        </p:nvSpPr>
        <p:spPr bwMode="gray">
          <a:xfrm>
            <a:off x="322263" y="5949950"/>
            <a:ext cx="2305050" cy="71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5366" name="Rectangle 23"/>
          <p:cNvSpPr>
            <a:spLocks noChangeArrowheads="1"/>
          </p:cNvSpPr>
          <p:nvPr/>
        </p:nvSpPr>
        <p:spPr bwMode="gray">
          <a:xfrm>
            <a:off x="1187450" y="5229225"/>
            <a:ext cx="71438" cy="1512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5367" name="Rectangle 24"/>
          <p:cNvSpPr>
            <a:spLocks noChangeArrowheads="1"/>
          </p:cNvSpPr>
          <p:nvPr/>
        </p:nvSpPr>
        <p:spPr bwMode="gray">
          <a:xfrm>
            <a:off x="322263" y="5229225"/>
            <a:ext cx="2305050" cy="71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5368" name="Rectangle 25"/>
          <p:cNvSpPr>
            <a:spLocks noChangeArrowheads="1"/>
          </p:cNvSpPr>
          <p:nvPr/>
        </p:nvSpPr>
        <p:spPr bwMode="gray">
          <a:xfrm>
            <a:off x="2627313" y="1844675"/>
            <a:ext cx="73025" cy="4897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200"/>
              </a:lnSpc>
              <a:spcBef>
                <a:spcPct val="4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200"/>
              </a:lnSpc>
              <a:spcBef>
                <a:spcPct val="4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0355" y="339016"/>
            <a:ext cx="196239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50" dirty="0"/>
              <a:t>Für lebendige Wasserstraßen</a:t>
            </a:r>
          </a:p>
        </p:txBody>
      </p:sp>
    </p:spTree>
    <p:extLst>
      <p:ext uri="{BB962C8B-B14F-4D97-AF65-F5344CB8AC3E}">
        <p14:creationId xmlns:p14="http://schemas.microsoft.com/office/powerpoint/2010/main" val="60265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5"/>
            <a:ext cx="9144000" cy="6853455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Ersatzneubau SB </a:t>
            </a:r>
            <a:r>
              <a:rPr 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Bäkebrücke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03.05.2024 – Zustand vor Baubeginn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70870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S</a:t>
            </a:r>
            <a:fld id="{66394834-C006-4998-A526-1A5A0C4E20A3}" type="slidenum">
              <a:rPr altLang="de-DE" smtClean="0"/>
              <a:pPr>
                <a:defRPr/>
              </a:pPr>
              <a:t>11</a:t>
            </a:fld>
            <a:endParaRPr lang="de-DE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763588" y="609600"/>
            <a:ext cx="6732587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Ersatzneubau SB Alt-</a:t>
            </a:r>
            <a:r>
              <a:rPr lang="de-DE" sz="2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Glienicker</a:t>
            </a:r>
            <a:r>
              <a:rPr lang="de-DE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Brücke</a:t>
            </a:r>
            <a:br>
              <a:rPr lang="de-DE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Zustand vor Baubeginn</a:t>
            </a:r>
          </a:p>
        </p:txBody>
      </p:sp>
    </p:spTree>
    <p:extLst>
      <p:ext uri="{BB962C8B-B14F-4D97-AF65-F5344CB8AC3E}">
        <p14:creationId xmlns:p14="http://schemas.microsoft.com/office/powerpoint/2010/main" val="195778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Aktuelles auf Instagram oder https://www.wna-berlin.wsv.de/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Rolf Dietrich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22. April 2013</a:t>
            </a:r>
            <a:endParaRPr lang="de-DE" noProof="1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S</a:t>
            </a:r>
            <a:fld id="{66394834-C006-4998-A526-1A5A0C4E20A3}" type="slidenum">
              <a:rPr altLang="de-DE" smtClean="0"/>
              <a:pPr>
                <a:defRPr/>
              </a:pPr>
              <a:t>12</a:t>
            </a:fld>
            <a:endParaRPr lang="de-DE" alt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3377520-FEB5-3D44-D92D-1C801744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94958"/>
            <a:ext cx="9144000" cy="53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0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000" dirty="0"/>
              <a:t>Daten und Fakten zur Wasserstraßen- und Schifffahrtsverwaltung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0355" y="339016"/>
            <a:ext cx="196239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50" dirty="0"/>
              <a:t>Für lebendige Wasserstraßen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611188" y="1484313"/>
            <a:ext cx="756126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-169863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74625" indent="-1588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347663" indent="-171450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349250" indent="1479550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806450" algn="l" rtl="0" fontAlgn="base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1263650" algn="l" rtl="0" fontAlgn="base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1720850" algn="l" rtl="0" fontAlgn="base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2178050" algn="l" rtl="0" fontAlgn="base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Gehört zum Ressort des </a:t>
            </a:r>
            <a:r>
              <a:rPr lang="de-DE" altLang="de-DE" sz="1400" kern="0" dirty="0">
                <a:solidFill>
                  <a:srgbClr val="C00000"/>
                </a:solidFill>
              </a:rPr>
              <a:t>Bundesministeriums für Verkehr (auch Oberste Aufsichtsbehörde)</a:t>
            </a:r>
          </a:p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Gliedert sich in </a:t>
            </a:r>
            <a:r>
              <a:rPr lang="de-DE" altLang="de-DE" sz="1400" kern="0" dirty="0">
                <a:solidFill>
                  <a:srgbClr val="C00000"/>
                </a:solidFill>
              </a:rPr>
              <a:t>eine Generaldirektion Wasserstraßen und Schifffahrt (Mittelbehörde) </a:t>
            </a:r>
            <a:r>
              <a:rPr lang="de-DE" altLang="de-DE" sz="1400" kern="0" dirty="0"/>
              <a:t>mit Sitz in Bonn und weiteren sieben Standorten in Aurich, Kiel, Münster, Hannover, Magdeburg, Mainz und Würzburg</a:t>
            </a:r>
          </a:p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und 17 Wasserstraßen- und Schifffahrtsämter und </a:t>
            </a:r>
            <a:r>
              <a:rPr lang="de-DE" altLang="de-DE" sz="1400" kern="0" dirty="0">
                <a:solidFill>
                  <a:srgbClr val="C00000"/>
                </a:solidFill>
              </a:rPr>
              <a:t>acht Wasserstraßen-Neubauämter (Unterbehörden)</a:t>
            </a:r>
          </a:p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betreibt 7.350 km Binnenwasserstraßen im Eigentum des Bundes und 23.000 km² Seewasserstraßen</a:t>
            </a:r>
          </a:p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betreibt 315 Schleusenanlagen, 300 Wehre, 3 Schiffshebewerke, 1.300 Brückenanlagen und 2 Talsperren</a:t>
            </a:r>
          </a:p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unterhält 1.600 feste Schifffahrtszeichen (z.B. Leuchttürme), 4.000 schwimmende (Tonnen) und 10.000 sonstige (z. B. Tafelzeichen)</a:t>
            </a:r>
          </a:p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beschäftigt rd. 12.000 Beschäftigte und 900 Auszubildende</a:t>
            </a:r>
          </a:p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bewirtschaftet einen jährlichen Haushalt von ca. 2 Mrd. €</a:t>
            </a:r>
          </a:p>
          <a:p>
            <a:pPr eaLnBrk="1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de-DE" altLang="de-DE" sz="1400" kern="0" dirty="0"/>
              <a:t>zentral Informationsplattform: ELWIS (</a:t>
            </a:r>
            <a:r>
              <a:rPr lang="de-DE" altLang="de-DE" sz="1400" kern="0" dirty="0">
                <a:hlinkClick r:id="rId2"/>
              </a:rPr>
              <a:t>www.elwis.de</a:t>
            </a:r>
            <a:r>
              <a:rPr lang="de-DE" altLang="de-DE" sz="1400" kern="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937741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000" dirty="0"/>
              <a:t>äußere Aufbauorganisation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0355" y="339016"/>
            <a:ext cx="196239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50" dirty="0"/>
              <a:t>Für lebendige Wasserstraßen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15" y="1484784"/>
            <a:ext cx="7676309" cy="5054568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 bwMode="auto">
          <a:xfrm>
            <a:off x="6644587" y="4869160"/>
            <a:ext cx="172819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283968" y="2996952"/>
            <a:ext cx="172819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CEAF97A-4C09-6F6A-4DEE-4BCA00896132}"/>
              </a:ext>
            </a:extLst>
          </p:cNvPr>
          <p:cNvSpPr/>
          <p:nvPr/>
        </p:nvSpPr>
        <p:spPr bwMode="auto">
          <a:xfrm>
            <a:off x="4278362" y="3717032"/>
            <a:ext cx="172819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735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000" dirty="0"/>
              <a:t>Daten und Fakten zum WNA Berlin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20355" y="339016"/>
            <a:ext cx="196239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50" dirty="0"/>
              <a:t>Für lebendige Wasserstraßen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611188" y="1557338"/>
            <a:ext cx="756126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-169863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74625" indent="-1588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347663" indent="-171450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349250" indent="1479550" algn="l" rtl="0" eaLnBrk="0" fontAlgn="base" hangingPunct="0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806450" algn="l" rtl="0" fontAlgn="base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1263650" algn="l" rtl="0" fontAlgn="base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1720850" algn="l" rtl="0" fontAlgn="base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2178050" algn="l" rtl="0" fontAlgn="base">
              <a:lnSpc>
                <a:spcPts val="2200"/>
              </a:lnSpc>
              <a:spcBef>
                <a:spcPct val="4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de-DE" kern="0" dirty="0"/>
              <a:t>ist eine Investitionsbündelungsstelle der Wasserstraßen- und Schifffahrtsverwaltung des Bundes für die </a:t>
            </a:r>
            <a:r>
              <a:rPr lang="de-DE" kern="0" dirty="0">
                <a:solidFill>
                  <a:srgbClr val="C00000"/>
                </a:solidFill>
              </a:rPr>
              <a:t>Region Berlin-Brandenburg                            </a:t>
            </a:r>
            <a:r>
              <a:rPr lang="de-DE" sz="1200" kern="0" dirty="0"/>
              <a:t>(</a:t>
            </a:r>
            <a:r>
              <a:rPr lang="de-DE" sz="1200" kern="0" dirty="0">
                <a:solidFill>
                  <a:srgbClr val="C00000"/>
                </a:solidFill>
              </a:rPr>
              <a:t>1.474 km Wasserstraßen des Bundes, u. a. mit 71 Schleusen, 77 Wehren und 294 Brückenanlagen</a:t>
            </a:r>
            <a:r>
              <a:rPr lang="de-DE" sz="1200" kern="0" dirty="0"/>
              <a:t>)</a:t>
            </a:r>
            <a:endParaRPr lang="de-DE" sz="300" kern="0" dirty="0"/>
          </a:p>
          <a:p>
            <a:pPr eaLnBrk="1" hangingPunct="1">
              <a:spcBef>
                <a:spcPts val="18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de-DE" kern="0" dirty="0">
                <a:solidFill>
                  <a:srgbClr val="C00000"/>
                </a:solidFill>
              </a:rPr>
              <a:t>investiert im Auftrag des Bundes ca. 50 Mio. € pro Jahr </a:t>
            </a:r>
            <a:r>
              <a:rPr lang="de-DE" kern="0" dirty="0"/>
              <a:t>in den Erhalt sowie den bedarfsgerechten und umweltverträglichen Ausbau dieser Infrastruktur</a:t>
            </a:r>
          </a:p>
          <a:p>
            <a:pPr marL="0" indent="0" eaLnBrk="1" hangingPunct="1">
              <a:buClr>
                <a:schemeClr val="bg2"/>
              </a:buClr>
              <a:defRPr/>
            </a:pPr>
            <a:endParaRPr lang="de-DE" sz="1400" kern="0" dirty="0"/>
          </a:p>
          <a:p>
            <a:pPr eaLnBrk="1" hangingPunct="1">
              <a:lnSpc>
                <a:spcPts val="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de-DE" kern="0" dirty="0"/>
              <a:t>hat aktuell </a:t>
            </a:r>
            <a:r>
              <a:rPr lang="de-DE" kern="0" dirty="0">
                <a:solidFill>
                  <a:srgbClr val="C00000"/>
                </a:solidFill>
              </a:rPr>
              <a:t>118 Beschäftigte</a:t>
            </a:r>
          </a:p>
          <a:p>
            <a:pPr eaLnBrk="1" hangingPunct="1">
              <a:buClr>
                <a:schemeClr val="bg2"/>
              </a:buClr>
              <a:buFont typeface="Symbol" pitchFamily="18" charset="2"/>
              <a:buChar char="-"/>
              <a:defRPr/>
            </a:pPr>
            <a:r>
              <a:rPr lang="de-DE" sz="1200" kern="0" dirty="0"/>
              <a:t>davon 27 TU/TH, 44 FH, 47 M+E-Dienst</a:t>
            </a:r>
          </a:p>
          <a:p>
            <a:pPr eaLnBrk="1" hangingPunct="1">
              <a:buClr>
                <a:schemeClr val="bg2"/>
              </a:buClr>
              <a:buFont typeface="Symbol" pitchFamily="18" charset="2"/>
              <a:buChar char="-"/>
              <a:defRPr/>
            </a:pPr>
            <a:r>
              <a:rPr lang="de-DE" sz="1200" kern="0" dirty="0"/>
              <a:t>Anteil der Frauen im höheren und gehobenen Dienst: 35% </a:t>
            </a:r>
          </a:p>
          <a:p>
            <a:pPr eaLnBrk="1" hangingPunct="1">
              <a:buClr>
                <a:schemeClr val="bg2"/>
              </a:buClr>
              <a:buFont typeface="Symbol" pitchFamily="18" charset="2"/>
              <a:buChar char="-"/>
              <a:defRPr/>
            </a:pPr>
            <a:r>
              <a:rPr lang="de-DE" sz="1200" kern="0" dirty="0"/>
              <a:t>Durchschnittsalter der Beschäftigten: 50,2 Jahre</a:t>
            </a:r>
          </a:p>
          <a:p>
            <a:pPr eaLnBrk="1" hangingPunct="1">
              <a:buClr>
                <a:schemeClr val="bg2"/>
              </a:buClr>
              <a:buFont typeface="Symbol" pitchFamily="18" charset="2"/>
              <a:buChar char="-"/>
              <a:defRPr/>
            </a:pPr>
            <a:r>
              <a:rPr lang="de-DE" sz="1200" kern="0" dirty="0"/>
              <a:t>Integrationsquote &gt; 7%</a:t>
            </a:r>
          </a:p>
          <a:p>
            <a:pPr marL="0" indent="0" eaLnBrk="1" hangingPunct="1">
              <a:buClr>
                <a:schemeClr val="bg2"/>
              </a:buClr>
              <a:defRPr/>
            </a:pPr>
            <a:endParaRPr lang="de-DE" sz="1200" kern="0" dirty="0"/>
          </a:p>
          <a:p>
            <a:pPr marL="285750" indent="-285750" eaLnBrk="1" hangingPunct="1">
              <a:lnSpc>
                <a:spcPts val="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de-DE" kern="0" dirty="0"/>
              <a:t>betreut aktuell </a:t>
            </a:r>
            <a:r>
              <a:rPr lang="de-DE" kern="0" dirty="0">
                <a:solidFill>
                  <a:srgbClr val="C00000"/>
                </a:solidFill>
              </a:rPr>
              <a:t>68 laufende Einzelbauvorhaben</a:t>
            </a:r>
          </a:p>
          <a:p>
            <a:pPr marL="285750" indent="-285750" eaLnBrk="1" hangingPunct="1">
              <a:buClr>
                <a:schemeClr val="bg2"/>
              </a:buClr>
              <a:buFont typeface="Symbol" pitchFamily="18" charset="2"/>
              <a:buChar char="-"/>
              <a:defRPr/>
            </a:pPr>
            <a:r>
              <a:rPr lang="de-DE" sz="1200" kern="0" dirty="0"/>
              <a:t>alles Ersatzinvestitionen, zum Teil mit Ausbauanteil</a:t>
            </a:r>
          </a:p>
          <a:p>
            <a:pPr marL="285750" indent="-285750" eaLnBrk="1" hangingPunct="1">
              <a:buClr>
                <a:schemeClr val="bg2"/>
              </a:buClr>
              <a:buFont typeface="Symbol" pitchFamily="18" charset="2"/>
              <a:buChar char="-"/>
              <a:defRPr/>
            </a:pPr>
            <a:r>
              <a:rPr lang="de-DE" sz="1200" kern="0" dirty="0"/>
              <a:t>zwei „Großprojekte“ (Ersatzneubau des Schiffshebewerkes Niederfinow und Verkehrswegeprojekt Deutsche Einheit 17) binden ca. 50% des Personals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000" dirty="0"/>
              <a:t>Beispielhaushalt des WNA Berlin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0355" y="339016"/>
            <a:ext cx="196239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50" dirty="0"/>
              <a:t>Für lebendige Wasserstraßen</a:t>
            </a:r>
          </a:p>
        </p:txBody>
      </p:sp>
      <p:graphicFrame>
        <p:nvGraphicFramePr>
          <p:cNvPr id="6" name="Diagramm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069520"/>
              </p:ext>
            </p:extLst>
          </p:nvPr>
        </p:nvGraphicFramePr>
        <p:xfrm>
          <a:off x="179512" y="1342745"/>
          <a:ext cx="8832523" cy="5690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000" dirty="0"/>
              <a:t>Organigramm des WNA Berlin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20355" y="339016"/>
            <a:ext cx="196239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50" dirty="0"/>
              <a:t>Für lebendige Wasserstraßen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1549530-10EB-F6BA-67CB-1CFA6E77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1" y="1628800"/>
            <a:ext cx="8484437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7489204" cy="790575"/>
          </a:xfrm>
        </p:spPr>
        <p:txBody>
          <a:bodyPr/>
          <a:lstStyle/>
          <a:p>
            <a:pPr eaLnBrk="1" hangingPunct="1">
              <a:defRPr/>
            </a:pP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Ersatzneubau Tegeler Brücke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29.02.2024 – Bauzustand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46324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FCB0EE-F628-2699-50F3-EEC807412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Ersatzneubau SB </a:t>
            </a:r>
            <a:r>
              <a:rPr 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Rammrathbrücke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22.05.2025 – in Betrieb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67719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056179-EFF2-0CD8-C858-3094C35FA9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"/>
            <a:ext cx="9144000" cy="6851073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7489204" cy="790575"/>
          </a:xfrm>
        </p:spPr>
        <p:txBody>
          <a:bodyPr/>
          <a:lstStyle/>
          <a:p>
            <a:pPr eaLnBrk="1" hangingPunct="1">
              <a:defRPr/>
            </a:pP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Ersatzneubau </a:t>
            </a:r>
            <a:r>
              <a:rPr lang="de-DE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Marggraffbrücke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11.09.2025 – Bauzustand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56387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itleOnl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itleOnl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itleOnl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itleOnly"/>
</p:tagLst>
</file>

<file path=ppt/theme/theme1.xml><?xml version="1.0" encoding="utf-8"?>
<a:theme xmlns:a="http://schemas.openxmlformats.org/drawingml/2006/main" name="WSV_template">
  <a:themeElements>
    <a:clrScheme name="WSV_template 1">
      <a:dk1>
        <a:srgbClr val="000000"/>
      </a:dk1>
      <a:lt1>
        <a:srgbClr val="FFFFFF"/>
      </a:lt1>
      <a:dk2>
        <a:srgbClr val="666666"/>
      </a:dk2>
      <a:lt2>
        <a:srgbClr val="164895"/>
      </a:lt2>
      <a:accent1>
        <a:srgbClr val="D9E0E3"/>
      </a:accent1>
      <a:accent2>
        <a:srgbClr val="AA3039"/>
      </a:accent2>
      <a:accent3>
        <a:srgbClr val="FFFFFF"/>
      </a:accent3>
      <a:accent4>
        <a:srgbClr val="000000"/>
      </a:accent4>
      <a:accent5>
        <a:srgbClr val="E9EDEF"/>
      </a:accent5>
      <a:accent6>
        <a:srgbClr val="9A2A33"/>
      </a:accent6>
      <a:hlink>
        <a:srgbClr val="D21629"/>
      </a:hlink>
      <a:folHlink>
        <a:srgbClr val="F94320"/>
      </a:folHlink>
    </a:clrScheme>
    <a:fontScheme name="WSV_template">
      <a:majorFont>
        <a:latin typeface="Arial"/>
        <a:ea typeface=""/>
        <a:cs typeface="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ts val="22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ts val="22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SV_template 1">
        <a:dk1>
          <a:srgbClr val="000000"/>
        </a:dk1>
        <a:lt1>
          <a:srgbClr val="FFFFFF"/>
        </a:lt1>
        <a:dk2>
          <a:srgbClr val="666666"/>
        </a:dk2>
        <a:lt2>
          <a:srgbClr val="164895"/>
        </a:lt2>
        <a:accent1>
          <a:srgbClr val="D9E0E3"/>
        </a:accent1>
        <a:accent2>
          <a:srgbClr val="AA3039"/>
        </a:accent2>
        <a:accent3>
          <a:srgbClr val="FFFFFF"/>
        </a:accent3>
        <a:accent4>
          <a:srgbClr val="000000"/>
        </a:accent4>
        <a:accent5>
          <a:srgbClr val="E9EDEF"/>
        </a:accent5>
        <a:accent6>
          <a:srgbClr val="9A2A33"/>
        </a:accent6>
        <a:hlink>
          <a:srgbClr val="D21629"/>
        </a:hlink>
        <a:folHlink>
          <a:srgbClr val="F943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SV_template 1">
    <a:dk1>
      <a:srgbClr val="000000"/>
    </a:dk1>
    <a:lt1>
      <a:srgbClr val="FFFFFF"/>
    </a:lt1>
    <a:dk2>
      <a:srgbClr val="666666"/>
    </a:dk2>
    <a:lt2>
      <a:srgbClr val="164895"/>
    </a:lt2>
    <a:accent1>
      <a:srgbClr val="D9E0E3"/>
    </a:accent1>
    <a:accent2>
      <a:srgbClr val="AA3039"/>
    </a:accent2>
    <a:accent3>
      <a:srgbClr val="FFFFFF"/>
    </a:accent3>
    <a:accent4>
      <a:srgbClr val="000000"/>
    </a:accent4>
    <a:accent5>
      <a:srgbClr val="E9EDEF"/>
    </a:accent5>
    <a:accent6>
      <a:srgbClr val="9A2A33"/>
    </a:accent6>
    <a:hlink>
      <a:srgbClr val="D21629"/>
    </a:hlink>
    <a:folHlink>
      <a:srgbClr val="F94320"/>
    </a:folHlink>
  </a:clrScheme>
  <a:fontScheme name="WSV_template">
    <a:majorFont>
      <a:latin typeface="Arial"/>
      <a:ea typeface=""/>
      <a:cs typeface=""/>
    </a:majorFont>
    <a:minorFont>
      <a:latin typeface="Arial"/>
      <a:ea typeface=""/>
      <a:cs typeface="Arial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WSV_template</Template>
  <TotalTime>0</TotalTime>
  <Words>394</Words>
  <Application>Microsoft Office PowerPoint</Application>
  <PresentationFormat>Bildschirmpräsentation (4:3)</PresentationFormat>
  <Paragraphs>56</Paragraphs>
  <Slides>12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Symbol</vt:lpstr>
      <vt:lpstr>Wingdings</vt:lpstr>
      <vt:lpstr>WSV_template</vt:lpstr>
      <vt:lpstr>Das Wasserstraßen-Neubauamt Berlin</vt:lpstr>
      <vt:lpstr>Daten und Fakten zur Wasserstraßen- und Schifffahrtsverwaltung</vt:lpstr>
      <vt:lpstr>äußere Aufbauorganisation</vt:lpstr>
      <vt:lpstr>Daten und Fakten zum WNA Berlin</vt:lpstr>
      <vt:lpstr>Beispielhaushalt des WNA Berlin</vt:lpstr>
      <vt:lpstr>Organigramm des WNA Berlin</vt:lpstr>
      <vt:lpstr>Ersatzneubau Tegeler Brücke 29.02.2024 – Bauzustand</vt:lpstr>
      <vt:lpstr>Ersatzneubau SB Rammrathbrücke 22.05.2025 – in Betrieb</vt:lpstr>
      <vt:lpstr>Ersatzneubau Marggraffbrücke 11.09.2025 – Bauzustand</vt:lpstr>
      <vt:lpstr>Ersatzneubau SB Bäkebrücke 03.05.2024 – Zustand vor Baubeginn</vt:lpstr>
      <vt:lpstr>PowerPoint-Präsentation</vt:lpstr>
      <vt:lpstr>Aktuelles auf Instagram oder https://www.wna-berlin.wsv.de/</vt:lpstr>
    </vt:vector>
  </TitlesOfParts>
  <Company>WNA-Berlin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r.dietrich</dc:creator>
  <cp:lastModifiedBy>Dietrich, Rolf</cp:lastModifiedBy>
  <cp:revision>457</cp:revision>
  <cp:lastPrinted>2023-07-05T14:03:12Z</cp:lastPrinted>
  <dcterms:created xsi:type="dcterms:W3CDTF">2008-06-12T07:50:17Z</dcterms:created>
  <dcterms:modified xsi:type="dcterms:W3CDTF">2025-10-13T13:01:03Z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18.11.2009</vt:lpwstr>
  </property>
  <property fmtid="{D5CDD505-2E9C-101B-9397-08002B2CF9AE}" pid="3" name="Presenter">
    <vt:lpwstr>Rolf Dietrich</vt:lpwstr>
  </property>
</Properties>
</file>